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18" r:id="rId5"/>
    <p:sldId id="320" r:id="rId6"/>
    <p:sldId id="321" r:id="rId7"/>
    <p:sldId id="322" r:id="rId8"/>
    <p:sldId id="323" r:id="rId9"/>
    <p:sldId id="324" r:id="rId10"/>
    <p:sldId id="325" r:id="rId11"/>
    <p:sldId id="326" r:id="rId12"/>
    <p:sldId id="327" r:id="rId13"/>
    <p:sldId id="328" r:id="rId14"/>
    <p:sldId id="319"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Lst>
  <p:sldSz cx="9144000" cy="5143500" type="screen16x9"/>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C4BD"/>
    <a:srgbClr val="AF9F96"/>
    <a:srgbClr val="4F2600"/>
    <a:srgbClr val="CE7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42" d="100"/>
          <a:sy n="142" d="100"/>
        </p:scale>
        <p:origin x="73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121" y="1279287"/>
            <a:ext cx="613950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2001"/>
            <a:ext cx="6858000" cy="124203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92"/>
            <a:ext cx="7886700" cy="43596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28"/>
            <a:ext cx="3276600" cy="2313078"/>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588"/>
            <a:ext cx="3383973" cy="323892"/>
          </a:xfrm>
          <a:prstGeom prst="rect">
            <a:avLst/>
          </a:prstGeom>
        </p:spPr>
        <p:txBody>
          <a:bodyPr vert="horz" lIns="0" tIns="40504" rIns="0" bIns="40504" anchor="ctr"/>
          <a:lstStyle>
            <a:lvl1pPr marL="0" indent="0" algn="ctr">
              <a:lnSpc>
                <a:spcPct val="100000"/>
              </a:lnSpc>
              <a:spcBef>
                <a:spcPts val="0"/>
              </a:spcBef>
              <a:buNone/>
              <a:defRPr sz="315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2966029" y="3289513"/>
            <a:ext cx="3383973" cy="171368"/>
          </a:xfrm>
          <a:prstGeom prst="rect">
            <a:avLst/>
          </a:prstGeom>
        </p:spPr>
        <p:txBody>
          <a:bodyPr vert="horz" lIns="0" tIns="40504" rIns="0" bIns="40504" anchor="ctr"/>
          <a:lstStyle>
            <a:lvl1pPr marL="0" indent="0" algn="ctr">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5" y="3614001"/>
            <a:ext cx="3366029" cy="115285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2700"/>
            <a:ext cx="7886700" cy="112533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458"/>
            <a:ext cx="3886200" cy="32640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369458"/>
            <a:ext cx="3886200" cy="32640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334062"/>
            <a:ext cx="3655181"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1999384"/>
            <a:ext cx="3655181" cy="26436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334062"/>
            <a:ext cx="3673182"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1999384"/>
            <a:ext cx="3673182" cy="26436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342961"/>
            <a:ext cx="4629150" cy="405359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841" y="1543320"/>
            <a:ext cx="3124012" cy="28591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92"/>
            <a:ext cx="5800725" cy="435964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l="-6000" r="-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458"/>
            <a:ext cx="7886700" cy="326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8097"/>
            <a:ext cx="20574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8097"/>
            <a:ext cx="30861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7"/>
            <a:ext cx="20574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microsoft.com/office/2007/relationships/media" Target="../media/media1.mp3"/><Relationship Id="rId8" Type="http://schemas.openxmlformats.org/officeDocument/2006/relationships/audio" Target="../media/media1.mp3"/><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image" Target="../media/image9.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29.jpe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0.jpeg"/><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1.jpeg"/><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34.jpeg"/><Relationship Id="rId2" Type="http://schemas.openxmlformats.org/officeDocument/2006/relationships/image" Target="../media/image11.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35.jpeg"/><Relationship Id="rId2" Type="http://schemas.openxmlformats.org/officeDocument/2006/relationships/image" Target="../media/image11.pn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36.jpeg"/><Relationship Id="rId2" Type="http://schemas.openxmlformats.org/officeDocument/2006/relationships/image" Target="../media/image11.png"/><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9" Type="http://schemas.openxmlformats.org/officeDocument/2006/relationships/image" Target="../media/image22.jpeg"/><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png"/><Relationship Id="rId11" Type="http://schemas.openxmlformats.org/officeDocument/2006/relationships/notesSlide" Target="../notesSlides/notesSlide6.xml"/><Relationship Id="rId10" Type="http://schemas.openxmlformats.org/officeDocument/2006/relationships/slideLayout" Target="../slideLayouts/slideLayout1.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74247"/>
            <a:ext cx="9144000" cy="1470841"/>
          </a:xfrm>
          <a:prstGeom prst="rect">
            <a:avLst/>
          </a:prstGeom>
        </p:spPr>
      </p:pic>
      <p:pic>
        <p:nvPicPr>
          <p:cNvPr id="5" name="图片 4" descr="E:\素材\中国风素材\c805d5155102b3ec89c71e2754f5cd1d.pngc805d5155102b3ec89c71e2754f5cd1d"/>
          <p:cNvPicPr>
            <a:picLocks noChangeAspect="1"/>
          </p:cNvPicPr>
          <p:nvPr/>
        </p:nvPicPr>
        <p:blipFill>
          <a:blip r:embed="rId2"/>
          <a:srcRect/>
          <a:stretch>
            <a:fillRect/>
          </a:stretch>
        </p:blipFill>
        <p:spPr>
          <a:xfrm>
            <a:off x="6449695" y="2642870"/>
            <a:ext cx="2683510" cy="2556510"/>
          </a:xfrm>
          <a:prstGeom prst="rect">
            <a:avLst/>
          </a:prstGeom>
        </p:spPr>
      </p:pic>
      <p:pic>
        <p:nvPicPr>
          <p:cNvPr id="6" name="图片 5" descr="E:\素材\中国风素材\7f9573aff7d72c11f43b182fe1193993\106.png106"/>
          <p:cNvPicPr>
            <a:picLocks noChangeAspect="1"/>
          </p:cNvPicPr>
          <p:nvPr/>
        </p:nvPicPr>
        <p:blipFill>
          <a:blip r:embed="rId3"/>
          <a:srcRect/>
          <a:stretch>
            <a:fillRect/>
          </a:stretch>
        </p:blipFill>
        <p:spPr>
          <a:xfrm flipH="1">
            <a:off x="0" y="3205480"/>
            <a:ext cx="3512185" cy="1939290"/>
          </a:xfrm>
          <a:prstGeom prst="rect">
            <a:avLst/>
          </a:prstGeom>
        </p:spPr>
      </p:pic>
      <p:sp>
        <p:nvSpPr>
          <p:cNvPr id="8" name="文本框 7"/>
          <p:cNvSpPr txBox="1"/>
          <p:nvPr/>
        </p:nvSpPr>
        <p:spPr>
          <a:xfrm>
            <a:off x="782818" y="954589"/>
            <a:ext cx="4105188" cy="1107996"/>
          </a:xfrm>
          <a:prstGeom prst="rect">
            <a:avLst/>
          </a:prstGeom>
          <a:noFill/>
        </p:spPr>
        <p:txBody>
          <a:bodyPr wrap="square" rtlCol="0">
            <a:spAutoFit/>
          </a:bodyPr>
          <a:lstStyle/>
          <a:p>
            <a:r>
              <a:rPr lang="zh-CN" altLang="en-US" sz="6600">
                <a:blipFill>
                  <a:blip r:embed="rId4"/>
                  <a:stretch>
                    <a:fillRect/>
                  </a:stretch>
                </a:blipFill>
                <a:latin typeface="方正行楷简体" panose="02010601030101010101" pitchFamily="65" charset="-122"/>
                <a:ea typeface="方正行楷简体" panose="02010601030101010101" pitchFamily="65" charset="-122"/>
              </a:rPr>
              <a:t>世界记忆</a:t>
            </a:r>
            <a:endParaRPr lang="zh-CN" altLang="en-US" sz="6600">
              <a:blipFill>
                <a:blip r:embed="rId4"/>
                <a:stretch>
                  <a:fillRect/>
                </a:stretch>
              </a:blipFill>
              <a:latin typeface="方正行楷简体" panose="02010601030101010101" pitchFamily="65" charset="-122"/>
              <a:ea typeface="方正行楷简体" panose="02010601030101010101" pitchFamily="65" charset="-122"/>
            </a:endParaRPr>
          </a:p>
        </p:txBody>
      </p:sp>
      <p:sp>
        <p:nvSpPr>
          <p:cNvPr id="9" name="文本框 8"/>
          <p:cNvSpPr txBox="1"/>
          <p:nvPr/>
        </p:nvSpPr>
        <p:spPr>
          <a:xfrm>
            <a:off x="1228345" y="1953612"/>
            <a:ext cx="7184853" cy="707886"/>
          </a:xfrm>
          <a:prstGeom prst="rect">
            <a:avLst/>
          </a:prstGeom>
          <a:noFill/>
        </p:spPr>
        <p:txBody>
          <a:bodyPr wrap="square" rtlCol="0">
            <a:spAutoFit/>
          </a:bodyPr>
          <a:lstStyle/>
          <a:p>
            <a:r>
              <a:rPr lang="zh-CN" altLang="en-US" sz="40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之</a:t>
            </a:r>
            <a:r>
              <a:rPr lang="en-US" altLang="zh-CN" sz="40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a:t>
            </a:r>
            <a:r>
              <a:rPr lang="zh-CN" altLang="en-US" sz="40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黄帝内经</a:t>
            </a:r>
            <a:r>
              <a:rPr lang="en-US" altLang="zh-CN" sz="40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a:t>
            </a:r>
            <a:r>
              <a:rPr lang="zh-CN" altLang="en-US" sz="40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与</a:t>
            </a:r>
            <a:r>
              <a:rPr lang="en-US" altLang="zh-CN" sz="40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a:t>
            </a:r>
            <a:r>
              <a:rPr lang="zh-CN" altLang="en-US" sz="40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本草纲目</a:t>
            </a:r>
            <a:r>
              <a:rPr lang="en-US" altLang="zh-CN" sz="40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a:t>
            </a:r>
            <a:endParaRPr sz="40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endParaRPr>
          </a:p>
        </p:txBody>
      </p:sp>
      <p:sp>
        <p:nvSpPr>
          <p:cNvPr id="10" name="文本框 9"/>
          <p:cNvSpPr txBox="1"/>
          <p:nvPr/>
        </p:nvSpPr>
        <p:spPr>
          <a:xfrm>
            <a:off x="2705315" y="2807970"/>
            <a:ext cx="3733371" cy="429895"/>
          </a:xfrm>
          <a:prstGeom prst="rect">
            <a:avLst/>
          </a:prstGeom>
          <a:noFill/>
        </p:spPr>
        <p:txBody>
          <a:bodyPr wrap="square" rtlCol="0">
            <a:spAutoFit/>
          </a:bodyPr>
          <a:lstStyle/>
          <a:p>
            <a:pPr algn="ctr"/>
            <a:r>
              <a:rPr lang="zh-CN" sz="2200">
                <a:solidFill>
                  <a:srgbClr val="4F2600"/>
                </a:solidFill>
                <a:latin typeface="隶书" panose="02010509060101010101" charset="-122"/>
                <a:ea typeface="隶书" panose="02010509060101010101" charset="-122"/>
              </a:rPr>
              <a:t>主讲人</a:t>
            </a:r>
            <a:r>
              <a:rPr sz="2200">
                <a:solidFill>
                  <a:srgbClr val="4F2600"/>
                </a:solidFill>
                <a:latin typeface="隶书" panose="02010509060101010101" charset="-122"/>
                <a:ea typeface="隶书" panose="02010509060101010101" charset="-122"/>
              </a:rPr>
              <a:t>  李鸿涛</a:t>
            </a:r>
            <a:endParaRPr sz="2200">
              <a:solidFill>
                <a:srgbClr val="4F2600"/>
              </a:solidFill>
              <a:latin typeface="隶书" panose="02010509060101010101" charset="-122"/>
              <a:ea typeface="隶书" panose="02010509060101010101" charset="-122"/>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818" y="718185"/>
            <a:ext cx="1167929" cy="614605"/>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0740" y="3325777"/>
            <a:ext cx="1682499" cy="1002794"/>
          </a:xfrm>
          <a:prstGeom prst="rect">
            <a:avLst/>
          </a:prstGeom>
        </p:spPr>
      </p:pic>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4805" y="0"/>
            <a:ext cx="3719195" cy="1436370"/>
          </a:xfrm>
          <a:prstGeom prst="rect">
            <a:avLst/>
          </a:prstGeom>
        </p:spPr>
      </p:pic>
      <p:pic>
        <p:nvPicPr>
          <p:cNvPr id="3" name="骆集益 - 桃源仙居">
            <a:hlinkClick r:id="" action="ppaction://media"/>
          </p:cNvPr>
          <p:cNvPicPr>
            <a:picLocks noChangeAspect="1"/>
          </p:cNvPicPr>
          <p:nvPr>
            <a:audioFile r:link="rId8"/>
            <p:extLst>
              <p:ext uri="{DAA4B4D4-6D71-4841-9C94-3DE7FCFB9230}">
                <p14:media xmlns:p14="http://schemas.microsoft.com/office/powerpoint/2010/main" r:embed="rId9"/>
              </p:ext>
            </p:extLst>
          </p:nvPr>
        </p:nvPicPr>
        <p:blipFill>
          <a:blip r:embed="rId10"/>
          <a:stretch>
            <a:fillRect/>
          </a:stretch>
        </p:blipFill>
        <p:spPr>
          <a:xfrm>
            <a:off x="-609600" y="3176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500"/>
                                        <p:tgtEl>
                                          <p:spTgt spid="2"/>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3"/>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childTnLst>
                          </p:cTn>
                        </p:par>
                        <p:par>
                          <p:cTn id="40" fill="hold">
                            <p:stCondLst>
                              <p:cond delay="4500"/>
                            </p:stCondLst>
                            <p:childTnLst>
                              <p:par>
                                <p:cTn id="41" presetID="12" presetClass="entr" presetSubtype="4"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p:tgtEl>
                                          <p:spTgt spid="10"/>
                                        </p:tgtEl>
                                        <p:attrNameLst>
                                          <p:attrName>ppt_y</p:attrName>
                                        </p:attrNameLst>
                                      </p:cBhvr>
                                      <p:tavLst>
                                        <p:tav tm="0">
                                          <p:val>
                                            <p:strVal val="#ppt_y+#ppt_h*1.125000"/>
                                          </p:val>
                                        </p:tav>
                                        <p:tav tm="100000">
                                          <p:val>
                                            <p:strVal val="#ppt_y"/>
                                          </p:val>
                                        </p:tav>
                                      </p:tavLst>
                                    </p:anim>
                                    <p:animEffect transition="in" filter="wipe(up)">
                                      <p:cBhvr>
                                        <p:cTn id="44" dur="500"/>
                                        <p:tgtEl>
                                          <p:spTgt spid="10"/>
                                        </p:tgtEl>
                                      </p:cBhvr>
                                    </p:animEffect>
                                  </p:childTnLst>
                                </p:cTn>
                              </p:par>
                            </p:childTnLst>
                          </p:cTn>
                        </p:par>
                        <p:par>
                          <p:cTn id="45" fill="hold">
                            <p:stCondLst>
                              <p:cond delay="5000"/>
                            </p:stCondLst>
                            <p:childTnLst>
                              <p:par>
                                <p:cTn id="46" presetID="2" presetClass="entr" presetSubtype="8"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0-#ppt_w/2"/>
                                          </p:val>
                                        </p:tav>
                                        <p:tav tm="100000">
                                          <p:val>
                                            <p:strVal val="#ppt_x"/>
                                          </p:val>
                                        </p:tav>
                                      </p:tavLst>
                                    </p:anim>
                                    <p:anim calcmode="lin" valueType="num">
                                      <p:cBhvr additive="base">
                                        <p:cTn id="49" dur="500" fill="hold"/>
                                        <p:tgtEl>
                                          <p:spTgt spid="13"/>
                                        </p:tgtEl>
                                        <p:attrNameLst>
                                          <p:attrName>ppt_y</p:attrName>
                                        </p:attrNameLst>
                                      </p:cBhvr>
                                      <p:tavLst>
                                        <p:tav tm="0">
                                          <p:val>
                                            <p:strVal val="#ppt_y"/>
                                          </p:val>
                                        </p:tav>
                                        <p:tav tm="100000">
                                          <p:val>
                                            <p:strVal val="#ppt_y"/>
                                          </p:val>
                                        </p:tav>
                                      </p:tavLst>
                                    </p:anim>
                                  </p:childTnLst>
                                </p:cTn>
                              </p:par>
                            </p:childTnLst>
                          </p:cTn>
                        </p:par>
                        <p:par>
                          <p:cTn id="50" fill="hold">
                            <p:stCondLst>
                              <p:cond delay="5500"/>
                            </p:stCondLst>
                            <p:childTnLst>
                              <p:par>
                                <p:cTn id="51" presetID="2" presetClass="entr" presetSubtype="8"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1000" fill="hold"/>
                                        <p:tgtEl>
                                          <p:spTgt spid="12"/>
                                        </p:tgtEl>
                                        <p:attrNameLst>
                                          <p:attrName>ppt_x</p:attrName>
                                        </p:attrNameLst>
                                      </p:cBhvr>
                                      <p:tavLst>
                                        <p:tav tm="0">
                                          <p:val>
                                            <p:strVal val="0-#ppt_w/2"/>
                                          </p:val>
                                        </p:tav>
                                        <p:tav tm="100000">
                                          <p:val>
                                            <p:strVal val="#ppt_x"/>
                                          </p:val>
                                        </p:tav>
                                      </p:tavLst>
                                    </p:anim>
                                    <p:anim calcmode="lin" valueType="num">
                                      <p:cBhvr additive="base">
                                        <p:cTn id="5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5" repeatCount="indefinite" fill="hold" display="0">
                  <p:stCondLst>
                    <p:cond delay="indefinite"/>
                  </p:stCondLst>
                  <p:endCondLst>
                    <p:cond evt="onStopAudio" delay="0">
                      <p:tgtEl>
                        <p:sldTgt/>
                      </p:tgtEl>
                    </p:cond>
                  </p:endCondLst>
                </p:cTn>
                <p:tgtEl>
                  <p:spTgt spid="3"/>
                </p:tgtEl>
              </p:cMediaNode>
            </p:audio>
          </p:childTnLst>
        </p:cTn>
      </p:par>
    </p:tnLst>
    <p:bldLst>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756337" y="107543"/>
            <a:ext cx="6647076" cy="369332"/>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a:ln w="6350">
                  <a:noFill/>
                </a:ln>
                <a:solidFill>
                  <a:schemeClr val="tx1">
                    <a:lumMod val="95000"/>
                    <a:lumOff val="5000"/>
                  </a:schemeClr>
                </a:solidFill>
                <a:latin typeface="隶书" panose="02010509060101010101" charset="-122"/>
                <a:ea typeface="隶书" panose="02010509060101010101" charset="-122"/>
              </a:rPr>
              <a:t>二、</a:t>
            </a:r>
            <a:r>
              <a:rPr lang="en-US" altLang="zh-CN">
                <a:ln w="6350">
                  <a:noFill/>
                </a:ln>
                <a:solidFill>
                  <a:schemeClr val="tx1">
                    <a:lumMod val="95000"/>
                    <a:lumOff val="5000"/>
                  </a:schemeClr>
                </a:solidFill>
                <a:latin typeface="隶书" panose="02010509060101010101" charset="-122"/>
                <a:ea typeface="隶书" panose="02010509060101010101" charset="-122"/>
              </a:rPr>
              <a:t>《</a:t>
            </a:r>
            <a:r>
              <a:rPr lang="zh-CN" altLang="en-US">
                <a:ln w="6350">
                  <a:noFill/>
                </a:ln>
                <a:solidFill>
                  <a:schemeClr val="tx1">
                    <a:lumMod val="95000"/>
                    <a:lumOff val="5000"/>
                  </a:schemeClr>
                </a:solidFill>
                <a:latin typeface="隶书" panose="02010509060101010101" charset="-122"/>
                <a:ea typeface="隶书" panose="02010509060101010101" charset="-122"/>
              </a:rPr>
              <a:t>黄帝内经</a:t>
            </a:r>
            <a:r>
              <a:rPr lang="en-US" altLang="zh-CN">
                <a:ln w="6350">
                  <a:noFill/>
                </a:ln>
                <a:solidFill>
                  <a:schemeClr val="tx1">
                    <a:lumMod val="95000"/>
                    <a:lumOff val="5000"/>
                  </a:schemeClr>
                </a:solidFill>
                <a:latin typeface="隶书" panose="02010509060101010101" charset="-122"/>
                <a:ea typeface="隶书" panose="02010509060101010101" charset="-122"/>
              </a:rPr>
              <a:t>》《</a:t>
            </a:r>
            <a:r>
              <a:rPr lang="zh-CN" altLang="en-US">
                <a:ln w="6350">
                  <a:noFill/>
                </a:ln>
                <a:solidFill>
                  <a:schemeClr val="tx1">
                    <a:lumMod val="95000"/>
                    <a:lumOff val="5000"/>
                  </a:schemeClr>
                </a:solidFill>
                <a:latin typeface="隶书" panose="02010509060101010101" charset="-122"/>
                <a:ea typeface="隶书" panose="02010509060101010101" charset="-122"/>
              </a:rPr>
              <a:t>本草纲目</a:t>
            </a:r>
            <a:r>
              <a:rPr lang="en-US" altLang="zh-CN">
                <a:ln w="6350">
                  <a:noFill/>
                </a:ln>
                <a:solidFill>
                  <a:schemeClr val="tx1">
                    <a:lumMod val="95000"/>
                    <a:lumOff val="5000"/>
                  </a:schemeClr>
                </a:solidFill>
                <a:latin typeface="隶书" panose="02010509060101010101" charset="-122"/>
                <a:ea typeface="隶书" panose="02010509060101010101" charset="-122"/>
              </a:rPr>
              <a:t>》</a:t>
            </a:r>
            <a:r>
              <a:rPr lang="zh-CN" altLang="en-US">
                <a:ln w="6350">
                  <a:noFill/>
                </a:ln>
                <a:solidFill>
                  <a:schemeClr val="tx1">
                    <a:lumMod val="95000"/>
                    <a:lumOff val="5000"/>
                  </a:schemeClr>
                </a:solidFill>
                <a:latin typeface="隶书" panose="02010509060101010101" charset="-122"/>
                <a:ea typeface="隶书" panose="02010509060101010101" charset="-122"/>
              </a:rPr>
              <a:t>是</a:t>
            </a:r>
            <a:r>
              <a:rPr lang="en-US" altLang="zh-CN">
                <a:ln w="6350">
                  <a:noFill/>
                </a:ln>
                <a:solidFill>
                  <a:schemeClr val="tx1">
                    <a:lumMod val="95000"/>
                    <a:lumOff val="5000"/>
                  </a:schemeClr>
                </a:solidFill>
                <a:latin typeface="隶书" panose="02010509060101010101" charset="-122"/>
                <a:ea typeface="隶书" panose="02010509060101010101" charset="-122"/>
              </a:rPr>
              <a:t>《</a:t>
            </a:r>
            <a:r>
              <a:rPr lang="zh-CN" altLang="en-US">
                <a:ln w="6350">
                  <a:noFill/>
                </a:ln>
                <a:solidFill>
                  <a:schemeClr val="tx1">
                    <a:lumMod val="95000"/>
                    <a:lumOff val="5000"/>
                  </a:schemeClr>
                </a:solidFill>
                <a:latin typeface="隶书" panose="02010509060101010101" charset="-122"/>
                <a:ea typeface="隶书" panose="02010509060101010101" charset="-122"/>
              </a:rPr>
              <a:t>世界记忆名录</a:t>
            </a:r>
            <a:r>
              <a:rPr lang="en-US" altLang="zh-CN">
                <a:ln w="6350">
                  <a:noFill/>
                </a:ln>
                <a:solidFill>
                  <a:schemeClr val="tx1">
                    <a:lumMod val="95000"/>
                    <a:lumOff val="5000"/>
                  </a:schemeClr>
                </a:solidFill>
                <a:latin typeface="隶书" panose="02010509060101010101" charset="-122"/>
                <a:ea typeface="隶书" panose="02010509060101010101" charset="-122"/>
              </a:rPr>
              <a:t>》</a:t>
            </a:r>
            <a:r>
              <a:rPr lang="zh-CN" altLang="en-US">
                <a:ln w="6350">
                  <a:noFill/>
                </a:ln>
                <a:solidFill>
                  <a:schemeClr val="tx1">
                    <a:lumMod val="95000"/>
                    <a:lumOff val="5000"/>
                  </a:schemeClr>
                </a:solidFill>
                <a:latin typeface="隶书" panose="02010509060101010101" charset="-122"/>
                <a:ea typeface="隶书" panose="02010509060101010101" charset="-122"/>
              </a:rPr>
              <a:t>的杰出代表</a:t>
            </a:r>
            <a:endParaRPr lang="zh-CN" altLang="en-US">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1" y="990600"/>
            <a:ext cx="3986529" cy="3545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世界记忆工程是联合国教科文组织于</a:t>
            </a:r>
            <a:r>
              <a:rPr lang="en-US" altLang="zh-CN" sz="1600" kern="0">
                <a:latin typeface="方正古隶简体" panose="03000509000000000000" charset="-122"/>
                <a:ea typeface="方正古隶简体" panose="03000509000000000000" charset="-122"/>
                <a:sym typeface="+mn-ea"/>
              </a:rPr>
              <a:t>1992</a:t>
            </a:r>
            <a:r>
              <a:rPr lang="zh-CN" altLang="en-US" sz="1600" kern="0">
                <a:latin typeface="方正古隶简体" panose="03000509000000000000" charset="-122"/>
                <a:ea typeface="方正古隶简体" panose="03000509000000000000" charset="-122"/>
                <a:sym typeface="+mn-ea"/>
              </a:rPr>
              <a:t>年发起的，旨在实施联合国教科文组织宪章中规定的保护世界文化遗产的任务，促进文化遗产利用，提高人们对文献遗产的重要性的认识。具体讲就是手稿、图书馆和档案馆保存的任何介质的珍贵文献以及口述历史记录等。</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 </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黄帝内经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成功入选</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世界记忆名录</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为中医文献原创价值和科技内涵的认知在国际上赢得一席之地，扩大了在世界范围的影响。</a:t>
            </a: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2" name="Picture 9" descr="1 Yellow Emperor’s Inner Canon (Huang Di Nei Jing)"/>
          <p:cNvPicPr>
            <a:picLocks noChangeAspect="1"/>
          </p:cNvPicPr>
          <p:nvPr/>
        </p:nvPicPr>
        <p:blipFill>
          <a:blip r:embed="rId3"/>
          <a:srcRect/>
          <a:stretch>
            <a:fillRect/>
          </a:stretch>
        </p:blipFill>
        <p:spPr>
          <a:xfrm>
            <a:off x="5410636" y="1634329"/>
            <a:ext cx="1556877" cy="1108031"/>
          </a:xfrm>
        </p:spPr>
      </p:pic>
      <p:pic>
        <p:nvPicPr>
          <p:cNvPr id="15" name="内容占位符 2"/>
          <p:cNvPicPr>
            <a:picLocks noChangeAspect="1"/>
          </p:cNvPicPr>
          <p:nvPr/>
        </p:nvPicPr>
        <p:blipFill>
          <a:blip r:embed="rId4"/>
          <a:stretch>
            <a:fillRect/>
          </a:stretch>
        </p:blipFill>
        <p:spPr>
          <a:xfrm>
            <a:off x="5353486" y="3325096"/>
            <a:ext cx="1542611" cy="1093399"/>
          </a:xfrm>
        </p:spPr>
      </p:pic>
      <p:pic>
        <p:nvPicPr>
          <p:cNvPr id="14" name="内容占位符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412380" y="2848774"/>
            <a:ext cx="2395880" cy="1701877"/>
          </a:xfrm>
          <a:prstGeom prst="rect">
            <a:avLst/>
          </a:prstGeom>
        </p:spPr>
      </p:pic>
      <p:pic>
        <p:nvPicPr>
          <p:cNvPr id="16" name="内容占位符 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5410636" y="1012113"/>
            <a:ext cx="2399367" cy="170187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74247"/>
            <a:ext cx="9144000" cy="1470841"/>
          </a:xfrm>
          <a:prstGeom prst="rect">
            <a:avLst/>
          </a:prstGeom>
        </p:spPr>
      </p:pic>
      <p:pic>
        <p:nvPicPr>
          <p:cNvPr id="5" name="图片 4" descr="E:\素材\中国风素材\c805d5155102b3ec89c71e2754f5cd1d.pngc805d5155102b3ec89c71e2754f5cd1d"/>
          <p:cNvPicPr>
            <a:picLocks noChangeAspect="1"/>
          </p:cNvPicPr>
          <p:nvPr/>
        </p:nvPicPr>
        <p:blipFill>
          <a:blip r:embed="rId2"/>
          <a:srcRect/>
          <a:stretch>
            <a:fillRect/>
          </a:stretch>
        </p:blipFill>
        <p:spPr>
          <a:xfrm>
            <a:off x="6449695" y="2642870"/>
            <a:ext cx="2683510" cy="2556510"/>
          </a:xfrm>
          <a:prstGeom prst="rect">
            <a:avLst/>
          </a:prstGeom>
        </p:spPr>
      </p:pic>
      <p:pic>
        <p:nvPicPr>
          <p:cNvPr id="6" name="图片 5" descr="E:\素材\中国风素材\7f9573aff7d72c11f43b182fe1193993\106.png106"/>
          <p:cNvPicPr>
            <a:picLocks noChangeAspect="1"/>
          </p:cNvPicPr>
          <p:nvPr/>
        </p:nvPicPr>
        <p:blipFill>
          <a:blip r:embed="rId3"/>
          <a:srcRect/>
          <a:stretch>
            <a:fillRect/>
          </a:stretch>
        </p:blipFill>
        <p:spPr>
          <a:xfrm flipH="1">
            <a:off x="0" y="3205480"/>
            <a:ext cx="3512185" cy="1939290"/>
          </a:xfrm>
          <a:prstGeom prst="rect">
            <a:avLst/>
          </a:prstGeom>
        </p:spPr>
      </p:pic>
      <p:sp>
        <p:nvSpPr>
          <p:cNvPr id="9" name="文本框 8"/>
          <p:cNvSpPr txBox="1"/>
          <p:nvPr/>
        </p:nvSpPr>
        <p:spPr>
          <a:xfrm>
            <a:off x="1990899" y="717311"/>
            <a:ext cx="5162550" cy="922020"/>
          </a:xfrm>
          <a:prstGeom prst="rect">
            <a:avLst/>
          </a:prstGeom>
          <a:noFill/>
        </p:spPr>
        <p:txBody>
          <a:bodyPr wrap="square" rtlCol="0">
            <a:spAutoFit/>
          </a:bodyPr>
          <a:lstStyle/>
          <a:p>
            <a:pPr algn="ctr"/>
            <a:r>
              <a:rPr lang="en-US"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03</a:t>
            </a:r>
            <a:endParaRPr lang="en-US"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endParaRPr>
          </a:p>
        </p:txBody>
      </p:sp>
      <p:sp>
        <p:nvSpPr>
          <p:cNvPr id="10" name="文本框 9"/>
          <p:cNvSpPr txBox="1"/>
          <p:nvPr/>
        </p:nvSpPr>
        <p:spPr>
          <a:xfrm>
            <a:off x="607573" y="1364289"/>
            <a:ext cx="7928854" cy="1631216"/>
          </a:xfrm>
          <a:prstGeom prst="rect">
            <a:avLst/>
          </a:prstGeom>
          <a:noFill/>
        </p:spPr>
        <p:txBody>
          <a:bodyPr wrap="square" rtlCol="0">
            <a:spAutoFit/>
          </a:bodyPr>
          <a:lstStyle/>
          <a:p>
            <a:pPr algn="ctr"/>
            <a:r>
              <a:rPr lang="en-US" altLang="zh-CN"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黄帝内经</a:t>
            </a:r>
            <a:r>
              <a:rPr lang="en-US" altLang="zh-CN"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与</a:t>
            </a:r>
            <a:r>
              <a:rPr lang="en-US" altLang="zh-CN"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本草纲目</a:t>
            </a:r>
            <a:r>
              <a:rPr lang="en-US" altLang="zh-CN"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的成就与贡献</a:t>
            </a:r>
            <a:endParaRPr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1895" y="3397532"/>
            <a:ext cx="1682499" cy="1002794"/>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4805" y="0"/>
            <a:ext cx="3719195" cy="14363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50" presetClass="entr" presetSubtype="0" decel="10000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strVal val="#ppt_w+.3"/>
                                          </p:val>
                                        </p:tav>
                                        <p:tav tm="100000">
                                          <p:val>
                                            <p:strVal val="#ppt_w"/>
                                          </p:val>
                                        </p:tav>
                                      </p:tavLst>
                                    </p:anim>
                                    <p:anim calcmode="lin" valueType="num">
                                      <p:cBhvr>
                                        <p:cTn id="25" dur="1000" fill="hold"/>
                                        <p:tgtEl>
                                          <p:spTgt spid="9"/>
                                        </p:tgtEl>
                                        <p:attrNameLst>
                                          <p:attrName>ppt_h</p:attrName>
                                        </p:attrNameLst>
                                      </p:cBhvr>
                                      <p:tavLst>
                                        <p:tav tm="0">
                                          <p:val>
                                            <p:strVal val="#ppt_h"/>
                                          </p:val>
                                        </p:tav>
                                        <p:tav tm="100000">
                                          <p:val>
                                            <p:strVal val="#ppt_h"/>
                                          </p:val>
                                        </p:tav>
                                      </p:tavLst>
                                    </p:anim>
                                    <p:animEffect transition="in" filter="fade">
                                      <p:cBhvr>
                                        <p:cTn id="26" dur="10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2" presetClass="entr" presetSubtype="8"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0-#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726986" y="107543"/>
            <a:ext cx="6851650"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448185"/>
            <a:ext cx="4357448" cy="1835649"/>
            <a:chOff x="731960" y="1706992"/>
            <a:chExt cx="4270260" cy="1835649"/>
          </a:xfrm>
        </p:grpSpPr>
        <p:grpSp>
          <p:nvGrpSpPr>
            <p:cNvPr id="6" name="组合 5"/>
            <p:cNvGrpSpPr/>
            <p:nvPr/>
          </p:nvGrpSpPr>
          <p:grpSpPr>
            <a:xfrm>
              <a:off x="731960" y="1706992"/>
              <a:ext cx="4270260" cy="1835649"/>
              <a:chOff x="731960" y="1706992"/>
              <a:chExt cx="4270260" cy="1835649"/>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5" y="1732915"/>
                <a:ext cx="3598235"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400" kern="0">
                    <a:latin typeface="方正古隶简体" panose="03000509000000000000" charset="-122"/>
                    <a:ea typeface="方正古隶简体" panose="03000509000000000000" charset="-122"/>
                    <a:sym typeface="+mn-ea"/>
                  </a:rPr>
                  <a:t>成书于公元前</a:t>
                </a:r>
                <a:r>
                  <a:rPr lang="en-US" altLang="zh-CN" sz="1400" kern="0">
                    <a:latin typeface="方正古隶简体" panose="03000509000000000000" charset="-122"/>
                    <a:ea typeface="方正古隶简体" panose="03000509000000000000" charset="-122"/>
                    <a:sym typeface="+mn-ea"/>
                  </a:rPr>
                  <a:t>2</a:t>
                </a:r>
                <a:r>
                  <a:rPr lang="zh-CN" altLang="en-US" sz="1400" kern="0">
                    <a:latin typeface="方正古隶简体" panose="03000509000000000000" charset="-122"/>
                    <a:ea typeface="方正古隶简体" panose="03000509000000000000" charset="-122"/>
                    <a:sym typeface="+mn-ea"/>
                  </a:rPr>
                  <a:t>世纪的</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黄帝内经</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，奠定了</a:t>
                </a:r>
                <a:r>
                  <a:rPr lang="en-US" altLang="zh-CN" sz="1400" kern="0">
                    <a:latin typeface="方正古隶简体" panose="03000509000000000000" charset="-122"/>
                    <a:ea typeface="方正古隶简体" panose="03000509000000000000" charset="-122"/>
                    <a:sym typeface="+mn-ea"/>
                  </a:rPr>
                  <a:t>2200</a:t>
                </a:r>
                <a:r>
                  <a:rPr lang="zh-CN" altLang="en-US" sz="1400" kern="0">
                    <a:latin typeface="方正古隶简体" panose="03000509000000000000" charset="-122"/>
                    <a:ea typeface="方正古隶简体" panose="03000509000000000000" charset="-122"/>
                    <a:sym typeface="+mn-ea"/>
                  </a:rPr>
                  <a:t>年来中国医药学形成和发展的理论基础，是日本汉方医学，朝鲜、韩国、越南等传统医药学的源头和始祖。书中记载的临床医学、预防医学体系的理论，以及以针灸为代表的治疗方法仍然沿用至今，对传统医药和未来世界医学多元化的发展产生或必将产生巨大影响。</a:t>
                </a:r>
                <a:endParaRPr lang="zh-CN" altLang="en-US" sz="1400" kern="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zh-CN" altLang="en-US">
                <a:solidFill>
                  <a:schemeClr val="bg1"/>
                </a:solidFill>
                <a:latin typeface="方正古隶简体" panose="03000509000000000000" charset="-122"/>
                <a:ea typeface="方正古隶简体" panose="03000509000000000000" charset="-122"/>
              </a:rPr>
              <a:t>（一）</a:t>
            </a:r>
            <a:r>
              <a:rPr lang="en-US" altLang="zh-CN">
                <a:solidFill>
                  <a:schemeClr val="bg1"/>
                </a:solidFill>
                <a:latin typeface="方正古隶简体" panose="03000509000000000000" charset="-122"/>
                <a:ea typeface="方正古隶简体" panose="03000509000000000000" charset="-122"/>
              </a:rPr>
              <a:t>《</a:t>
            </a:r>
            <a:r>
              <a:rPr lang="zh-CN" altLang="en-US">
                <a:solidFill>
                  <a:schemeClr val="bg1"/>
                </a:solidFill>
                <a:latin typeface="方正古隶简体" panose="03000509000000000000" charset="-122"/>
                <a:ea typeface="方正古隶简体" panose="03000509000000000000" charset="-122"/>
              </a:rPr>
              <a:t>黄帝内经</a:t>
            </a:r>
            <a:r>
              <a:rPr lang="en-US" altLang="zh-CN">
                <a:solidFill>
                  <a:schemeClr val="bg1"/>
                </a:solidFill>
                <a:latin typeface="方正古隶简体" panose="03000509000000000000" charset="-122"/>
                <a:ea typeface="方正古隶简体" panose="03000509000000000000" charset="-122"/>
              </a:rPr>
              <a:t>》</a:t>
            </a:r>
            <a:endParaRPr lang="en-US" altLang="zh-CN" dirty="0">
              <a:solidFill>
                <a:schemeClr val="bg1"/>
              </a:solidFill>
              <a:latin typeface="方正古隶简体" panose="03000509000000000000" charset="-122"/>
              <a:ea typeface="方正古隶简体" panose="03000509000000000000" charset="-122"/>
            </a:endParaRPr>
          </a:p>
        </p:txBody>
      </p:sp>
      <p:pic>
        <p:nvPicPr>
          <p:cNvPr id="4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3452" y="1581641"/>
            <a:ext cx="2977992" cy="2503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3" name="组合 42"/>
          <p:cNvGrpSpPr/>
          <p:nvPr/>
        </p:nvGrpSpPr>
        <p:grpSpPr>
          <a:xfrm>
            <a:off x="729367" y="3557661"/>
            <a:ext cx="4238872" cy="527763"/>
            <a:chOff x="729367" y="2630902"/>
            <a:chExt cx="4238872" cy="527763"/>
          </a:xfrm>
        </p:grpSpPr>
        <p:grpSp>
          <p:nvGrpSpPr>
            <p:cNvPr id="44" name="组合 43"/>
            <p:cNvGrpSpPr/>
            <p:nvPr/>
          </p:nvGrpSpPr>
          <p:grpSpPr>
            <a:xfrm>
              <a:off x="729367" y="2630902"/>
              <a:ext cx="4238872" cy="527763"/>
              <a:chOff x="729367" y="2630902"/>
              <a:chExt cx="4238872" cy="527763"/>
            </a:xfrm>
          </p:grpSpPr>
          <p:sp>
            <p:nvSpPr>
              <p:cNvPr id="49" name="Rectangle 17"/>
              <p:cNvSpPr>
                <a:spLocks noChangeArrowheads="1"/>
              </p:cNvSpPr>
              <p:nvPr/>
            </p:nvSpPr>
            <p:spPr bwMode="auto">
              <a:xfrm>
                <a:off x="1403984" y="2641600"/>
                <a:ext cx="3564255"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en-US" sz="1400" kern="0">
                    <a:latin typeface="方正古隶简体" panose="03000509000000000000" charset="-122"/>
                    <a:ea typeface="方正古隶简体" panose="03000509000000000000" charset="-122"/>
                    <a:sym typeface="+mn-ea"/>
                  </a:rPr>
                  <a:t>此申报件是公元</a:t>
                </a:r>
                <a:r>
                  <a:rPr lang="en-US" altLang="zh-CN" sz="1400" kern="0">
                    <a:latin typeface="方正古隶简体" panose="03000509000000000000" charset="-122"/>
                    <a:ea typeface="方正古隶简体" panose="03000509000000000000" charset="-122"/>
                    <a:sym typeface="+mn-ea"/>
                  </a:rPr>
                  <a:t>1339</a:t>
                </a:r>
                <a:r>
                  <a:rPr lang="zh-CN" altLang="en-US" sz="1400" kern="0">
                    <a:latin typeface="方正古隶简体" panose="03000509000000000000" charset="-122"/>
                    <a:ea typeface="方正古隶简体" panose="03000509000000000000" charset="-122"/>
                    <a:sym typeface="+mn-ea"/>
                  </a:rPr>
                  <a:t>年由胡氏古林书堂印刷出版，为当今世界上保存最早、最完好的版本。</a:t>
                </a:r>
                <a:endParaRPr sz="1400" dirty="0">
                  <a:solidFill>
                    <a:schemeClr val="tx1"/>
                  </a:solidFill>
                  <a:latin typeface="微软雅黑" panose="020B0503020204020204" charset="-122"/>
                  <a:ea typeface="微软雅黑" panose="020B0503020204020204" charset="-122"/>
                </a:endParaRPr>
              </a:p>
            </p:txBody>
          </p:sp>
          <p:grpSp>
            <p:nvGrpSpPr>
              <p:cNvPr id="50" name="组合 49"/>
              <p:cNvGrpSpPr/>
              <p:nvPr/>
            </p:nvGrpSpPr>
            <p:grpSpPr>
              <a:xfrm>
                <a:off x="729367" y="2630902"/>
                <a:ext cx="494717" cy="495847"/>
                <a:chOff x="729295" y="2197788"/>
                <a:chExt cx="494668" cy="495798"/>
              </a:xfrm>
              <a:solidFill>
                <a:srgbClr val="4F2600"/>
              </a:solidFill>
            </p:grpSpPr>
            <p:sp>
              <p:nvSpPr>
                <p:cNvPr id="51" name="Oval 5"/>
                <p:cNvSpPr>
                  <a:spLocks noChangeArrowheads="1"/>
                </p:cNvSpPr>
                <p:nvPr/>
              </p:nvSpPr>
              <p:spPr bwMode="auto">
                <a:xfrm>
                  <a:off x="782479" y="2251094"/>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52" name="Oval 5"/>
                <p:cNvSpPr>
                  <a:spLocks noChangeArrowheads="1"/>
                </p:cNvSpPr>
                <p:nvPr/>
              </p:nvSpPr>
              <p:spPr bwMode="auto">
                <a:xfrm>
                  <a:off x="729295" y="2197788"/>
                  <a:ext cx="494668" cy="49579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grpSp>
        <p:grpSp>
          <p:nvGrpSpPr>
            <p:cNvPr id="45" name="Group 40"/>
            <p:cNvGrpSpPr/>
            <p:nvPr/>
          </p:nvGrpSpPr>
          <p:grpSpPr bwMode="auto">
            <a:xfrm>
              <a:off x="892263" y="2806444"/>
              <a:ext cx="174642" cy="168292"/>
              <a:chOff x="0" y="0"/>
              <a:chExt cx="110" cy="106"/>
            </a:xfrm>
            <a:solidFill>
              <a:schemeClr val="bg1"/>
            </a:solidFill>
          </p:grpSpPr>
          <p:sp>
            <p:nvSpPr>
              <p:cNvPr id="46" name="Freeform 41"/>
              <p:cNvSpPr/>
              <p:nvPr/>
            </p:nvSpPr>
            <p:spPr bwMode="auto">
              <a:xfrm>
                <a:off x="0" y="0"/>
                <a:ext cx="110" cy="69"/>
              </a:xfrm>
              <a:custGeom>
                <a:avLst/>
                <a:gdLst>
                  <a:gd name="T0" fmla="*/ 157 w 186"/>
                  <a:gd name="T1" fmla="*/ 118 h 118"/>
                  <a:gd name="T2" fmla="*/ 103 w 186"/>
                  <a:gd name="T3" fmla="*/ 118 h 118"/>
                  <a:gd name="T4" fmla="*/ 103 w 186"/>
                  <a:gd name="T5" fmla="*/ 113 h 118"/>
                  <a:gd name="T6" fmla="*/ 157 w 186"/>
                  <a:gd name="T7" fmla="*/ 113 h 118"/>
                  <a:gd name="T8" fmla="*/ 180 w 186"/>
                  <a:gd name="T9" fmla="*/ 89 h 118"/>
                  <a:gd name="T10" fmla="*/ 158 w 186"/>
                  <a:gd name="T11" fmla="*/ 66 h 118"/>
                  <a:gd name="T12" fmla="*/ 153 w 186"/>
                  <a:gd name="T13" fmla="*/ 66 h 118"/>
                  <a:gd name="T14" fmla="*/ 155 w 186"/>
                  <a:gd name="T15" fmla="*/ 62 h 118"/>
                  <a:gd name="T16" fmla="*/ 159 w 186"/>
                  <a:gd name="T17" fmla="*/ 44 h 118"/>
                  <a:gd name="T18" fmla="*/ 121 w 186"/>
                  <a:gd name="T19" fmla="*/ 6 h 118"/>
                  <a:gd name="T20" fmla="*/ 89 w 186"/>
                  <a:gd name="T21" fmla="*/ 22 h 118"/>
                  <a:gd name="T22" fmla="*/ 87 w 186"/>
                  <a:gd name="T23" fmla="*/ 24 h 118"/>
                  <a:gd name="T24" fmla="*/ 85 w 186"/>
                  <a:gd name="T25" fmla="*/ 22 h 118"/>
                  <a:gd name="T26" fmla="*/ 69 w 186"/>
                  <a:gd name="T27" fmla="*/ 15 h 118"/>
                  <a:gd name="T28" fmla="*/ 47 w 186"/>
                  <a:gd name="T29" fmla="*/ 36 h 118"/>
                  <a:gd name="T30" fmla="*/ 47 w 186"/>
                  <a:gd name="T31" fmla="*/ 39 h 118"/>
                  <a:gd name="T32" fmla="*/ 43 w 186"/>
                  <a:gd name="T33" fmla="*/ 39 h 118"/>
                  <a:gd name="T34" fmla="*/ 6 w 186"/>
                  <a:gd name="T35" fmla="*/ 76 h 118"/>
                  <a:gd name="T36" fmla="*/ 42 w 186"/>
                  <a:gd name="T37" fmla="*/ 113 h 118"/>
                  <a:gd name="T38" fmla="*/ 42 w 186"/>
                  <a:gd name="T39" fmla="*/ 113 h 118"/>
                  <a:gd name="T40" fmla="*/ 83 w 186"/>
                  <a:gd name="T41" fmla="*/ 113 h 118"/>
                  <a:gd name="T42" fmla="*/ 83 w 186"/>
                  <a:gd name="T43" fmla="*/ 118 h 118"/>
                  <a:gd name="T44" fmla="*/ 38 w 186"/>
                  <a:gd name="T45" fmla="*/ 118 h 118"/>
                  <a:gd name="T46" fmla="*/ 0 w 186"/>
                  <a:gd name="T47" fmla="*/ 76 h 118"/>
                  <a:gd name="T48" fmla="*/ 42 w 186"/>
                  <a:gd name="T49" fmla="*/ 33 h 118"/>
                  <a:gd name="T50" fmla="*/ 69 w 186"/>
                  <a:gd name="T51" fmla="*/ 10 h 118"/>
                  <a:gd name="T52" fmla="*/ 86 w 186"/>
                  <a:gd name="T53" fmla="*/ 15 h 118"/>
                  <a:gd name="T54" fmla="*/ 121 w 186"/>
                  <a:gd name="T55" fmla="*/ 0 h 118"/>
                  <a:gd name="T56" fmla="*/ 165 w 186"/>
                  <a:gd name="T57" fmla="*/ 44 h 118"/>
                  <a:gd name="T58" fmla="*/ 162 w 186"/>
                  <a:gd name="T59" fmla="*/ 61 h 118"/>
                  <a:gd name="T60" fmla="*/ 186 w 186"/>
                  <a:gd name="T61" fmla="*/ 89 h 118"/>
                  <a:gd name="T62" fmla="*/ 157 w 186"/>
                  <a:gd name="T6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18">
                    <a:moveTo>
                      <a:pt x="157" y="118"/>
                    </a:moveTo>
                    <a:cubicBezTo>
                      <a:pt x="103" y="118"/>
                      <a:pt x="103" y="118"/>
                      <a:pt x="103" y="118"/>
                    </a:cubicBezTo>
                    <a:cubicBezTo>
                      <a:pt x="103" y="113"/>
                      <a:pt x="103" y="113"/>
                      <a:pt x="103" y="113"/>
                    </a:cubicBezTo>
                    <a:cubicBezTo>
                      <a:pt x="157" y="113"/>
                      <a:pt x="157" y="113"/>
                      <a:pt x="157" y="113"/>
                    </a:cubicBezTo>
                    <a:cubicBezTo>
                      <a:pt x="170" y="113"/>
                      <a:pt x="180" y="102"/>
                      <a:pt x="180" y="89"/>
                    </a:cubicBezTo>
                    <a:cubicBezTo>
                      <a:pt x="180" y="77"/>
                      <a:pt x="170" y="67"/>
                      <a:pt x="158" y="66"/>
                    </a:cubicBezTo>
                    <a:cubicBezTo>
                      <a:pt x="153" y="66"/>
                      <a:pt x="153" y="66"/>
                      <a:pt x="153" y="66"/>
                    </a:cubicBezTo>
                    <a:cubicBezTo>
                      <a:pt x="155" y="62"/>
                      <a:pt x="155" y="62"/>
                      <a:pt x="155" y="62"/>
                    </a:cubicBezTo>
                    <a:cubicBezTo>
                      <a:pt x="158" y="56"/>
                      <a:pt x="159" y="51"/>
                      <a:pt x="159" y="44"/>
                    </a:cubicBezTo>
                    <a:cubicBezTo>
                      <a:pt x="159" y="23"/>
                      <a:pt x="142" y="6"/>
                      <a:pt x="121" y="6"/>
                    </a:cubicBezTo>
                    <a:cubicBezTo>
                      <a:pt x="108" y="6"/>
                      <a:pt x="97" y="12"/>
                      <a:pt x="89" y="22"/>
                    </a:cubicBezTo>
                    <a:cubicBezTo>
                      <a:pt x="87" y="24"/>
                      <a:pt x="87" y="24"/>
                      <a:pt x="87" y="24"/>
                    </a:cubicBezTo>
                    <a:cubicBezTo>
                      <a:pt x="85" y="22"/>
                      <a:pt x="85" y="22"/>
                      <a:pt x="85" y="22"/>
                    </a:cubicBezTo>
                    <a:cubicBezTo>
                      <a:pt x="81" y="18"/>
                      <a:pt x="75" y="15"/>
                      <a:pt x="69" y="15"/>
                    </a:cubicBezTo>
                    <a:cubicBezTo>
                      <a:pt x="58" y="15"/>
                      <a:pt x="48" y="25"/>
                      <a:pt x="47" y="36"/>
                    </a:cubicBezTo>
                    <a:cubicBezTo>
                      <a:pt x="47" y="39"/>
                      <a:pt x="47" y="39"/>
                      <a:pt x="47" y="39"/>
                    </a:cubicBezTo>
                    <a:cubicBezTo>
                      <a:pt x="43" y="39"/>
                      <a:pt x="43" y="39"/>
                      <a:pt x="43" y="39"/>
                    </a:cubicBezTo>
                    <a:cubicBezTo>
                      <a:pt x="23" y="39"/>
                      <a:pt x="6" y="55"/>
                      <a:pt x="6" y="76"/>
                    </a:cubicBezTo>
                    <a:cubicBezTo>
                      <a:pt x="6" y="96"/>
                      <a:pt x="22" y="112"/>
                      <a:pt x="42" y="113"/>
                    </a:cubicBezTo>
                    <a:cubicBezTo>
                      <a:pt x="42" y="113"/>
                      <a:pt x="42" y="113"/>
                      <a:pt x="42" y="113"/>
                    </a:cubicBezTo>
                    <a:cubicBezTo>
                      <a:pt x="83" y="113"/>
                      <a:pt x="83" y="113"/>
                      <a:pt x="83" y="113"/>
                    </a:cubicBezTo>
                    <a:cubicBezTo>
                      <a:pt x="83" y="118"/>
                      <a:pt x="83" y="118"/>
                      <a:pt x="83" y="118"/>
                    </a:cubicBezTo>
                    <a:cubicBezTo>
                      <a:pt x="38" y="118"/>
                      <a:pt x="38" y="118"/>
                      <a:pt x="38" y="118"/>
                    </a:cubicBezTo>
                    <a:cubicBezTo>
                      <a:pt x="17" y="116"/>
                      <a:pt x="0" y="98"/>
                      <a:pt x="0" y="76"/>
                    </a:cubicBezTo>
                    <a:cubicBezTo>
                      <a:pt x="0" y="52"/>
                      <a:pt x="19" y="34"/>
                      <a:pt x="42" y="33"/>
                    </a:cubicBezTo>
                    <a:cubicBezTo>
                      <a:pt x="44" y="20"/>
                      <a:pt x="55" y="10"/>
                      <a:pt x="69" y="10"/>
                    </a:cubicBezTo>
                    <a:cubicBezTo>
                      <a:pt x="76" y="10"/>
                      <a:pt x="82" y="12"/>
                      <a:pt x="86" y="15"/>
                    </a:cubicBezTo>
                    <a:cubicBezTo>
                      <a:pt x="95" y="5"/>
                      <a:pt x="107" y="0"/>
                      <a:pt x="121" y="0"/>
                    </a:cubicBezTo>
                    <a:cubicBezTo>
                      <a:pt x="145" y="0"/>
                      <a:pt x="165" y="20"/>
                      <a:pt x="165" y="44"/>
                    </a:cubicBezTo>
                    <a:cubicBezTo>
                      <a:pt x="165" y="50"/>
                      <a:pt x="164" y="56"/>
                      <a:pt x="162" y="61"/>
                    </a:cubicBezTo>
                    <a:cubicBezTo>
                      <a:pt x="176" y="63"/>
                      <a:pt x="186" y="75"/>
                      <a:pt x="186" y="89"/>
                    </a:cubicBezTo>
                    <a:cubicBezTo>
                      <a:pt x="186" y="105"/>
                      <a:pt x="173" y="118"/>
                      <a:pt x="157"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47" name="Freeform 42"/>
              <p:cNvSpPr/>
              <p:nvPr/>
            </p:nvSpPr>
            <p:spPr bwMode="auto">
              <a:xfrm>
                <a:off x="37" y="85"/>
                <a:ext cx="36" cy="21"/>
              </a:xfrm>
              <a:custGeom>
                <a:avLst/>
                <a:gdLst>
                  <a:gd name="T0" fmla="*/ 18 w 36"/>
                  <a:gd name="T1" fmla="*/ 21 h 21"/>
                  <a:gd name="T2" fmla="*/ 0 w 36"/>
                  <a:gd name="T3" fmla="*/ 3 h 21"/>
                  <a:gd name="T4" fmla="*/ 2 w 36"/>
                  <a:gd name="T5" fmla="*/ 0 h 21"/>
                  <a:gd name="T6" fmla="*/ 18 w 36"/>
                  <a:gd name="T7" fmla="*/ 16 h 21"/>
                  <a:gd name="T8" fmla="*/ 34 w 36"/>
                  <a:gd name="T9" fmla="*/ 0 h 21"/>
                  <a:gd name="T10" fmla="*/ 36 w 36"/>
                  <a:gd name="T11" fmla="*/ 3 h 21"/>
                  <a:gd name="T12" fmla="*/ 18 w 3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36" h="21">
                    <a:moveTo>
                      <a:pt x="18" y="21"/>
                    </a:moveTo>
                    <a:lnTo>
                      <a:pt x="0" y="3"/>
                    </a:lnTo>
                    <a:lnTo>
                      <a:pt x="2" y="0"/>
                    </a:lnTo>
                    <a:lnTo>
                      <a:pt x="18" y="16"/>
                    </a:lnTo>
                    <a:lnTo>
                      <a:pt x="34" y="0"/>
                    </a:lnTo>
                    <a:lnTo>
                      <a:pt x="36" y="3"/>
                    </a:lnTo>
                    <a:lnTo>
                      <a:pt x="18"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48" name="Rectangle 43"/>
              <p:cNvSpPr>
                <a:spLocks noChangeArrowheads="1"/>
              </p:cNvSpPr>
              <p:nvPr/>
            </p:nvSpPr>
            <p:spPr bwMode="auto">
              <a:xfrm>
                <a:off x="53" y="35"/>
                <a:ext cx="4" cy="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0-#ppt_w/2"/>
                                          </p:val>
                                        </p:tav>
                                        <p:tav tm="100000">
                                          <p:val>
                                            <p:strVal val="#ppt_x"/>
                                          </p:val>
                                        </p:tav>
                                      </p:tavLst>
                                    </p:anim>
                                    <p:anim calcmode="lin" valueType="num">
                                      <p:cBhvr additive="base">
                                        <p:cTn id="2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1000"/>
                                        <p:tgtEl>
                                          <p:spTgt spid="42"/>
                                        </p:tgtEl>
                                      </p:cBhvr>
                                    </p:animEffect>
                                    <p:anim calcmode="lin" valueType="num">
                                      <p:cBhvr>
                                        <p:cTn id="28" dur="1000" fill="hold"/>
                                        <p:tgtEl>
                                          <p:spTgt spid="42"/>
                                        </p:tgtEl>
                                        <p:attrNameLst>
                                          <p:attrName>ppt_x</p:attrName>
                                        </p:attrNameLst>
                                      </p:cBhvr>
                                      <p:tavLst>
                                        <p:tav tm="0">
                                          <p:val>
                                            <p:strVal val="#ppt_x"/>
                                          </p:val>
                                        </p:tav>
                                        <p:tav tm="100000">
                                          <p:val>
                                            <p:strVal val="#ppt_x"/>
                                          </p:val>
                                        </p:tav>
                                      </p:tavLst>
                                    </p:anim>
                                    <p:anim calcmode="lin" valueType="num">
                                      <p:cBhvr>
                                        <p:cTn id="2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678804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6918520" cy="616854"/>
            <a:chOff x="731960" y="1706992"/>
            <a:chExt cx="6918520" cy="616854"/>
          </a:xfrm>
        </p:grpSpPr>
        <p:grpSp>
          <p:nvGrpSpPr>
            <p:cNvPr id="6" name="组合 5"/>
            <p:cNvGrpSpPr/>
            <p:nvPr/>
          </p:nvGrpSpPr>
          <p:grpSpPr>
            <a:xfrm>
              <a:off x="731960" y="1706992"/>
              <a:ext cx="6918520" cy="616854"/>
              <a:chOff x="731960" y="1706992"/>
              <a:chExt cx="6918520" cy="616854"/>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4" y="1732915"/>
                <a:ext cx="624649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黄帝内经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共十八卷，</a:t>
                </a:r>
                <a:r>
                  <a:rPr lang="en-US" altLang="zh-CN" sz="1600" kern="0">
                    <a:latin typeface="方正古隶简体" panose="03000509000000000000" charset="-122"/>
                    <a:ea typeface="方正古隶简体" panose="03000509000000000000" charset="-122"/>
                    <a:sym typeface="+mn-ea"/>
                  </a:rPr>
                  <a:t>162</a:t>
                </a:r>
                <a:r>
                  <a:rPr lang="zh-CN" altLang="en-US" sz="1600" kern="0">
                    <a:latin typeface="方正古隶简体" panose="03000509000000000000" charset="-122"/>
                    <a:ea typeface="方正古隶简体" panose="03000509000000000000" charset="-122"/>
                    <a:sym typeface="+mn-ea"/>
                  </a:rPr>
                  <a:t>篇，</a:t>
                </a:r>
                <a:r>
                  <a:rPr lang="en-US" altLang="zh-CN" sz="1600" kern="0">
                    <a:latin typeface="方正古隶简体" panose="03000509000000000000" charset="-122"/>
                    <a:ea typeface="方正古隶简体" panose="03000509000000000000" charset="-122"/>
                    <a:sym typeface="+mn-ea"/>
                  </a:rPr>
                  <a:t>15</a:t>
                </a:r>
                <a:r>
                  <a:rPr lang="zh-CN" altLang="en-US" sz="1600" kern="0">
                    <a:latin typeface="方正古隶简体" panose="03000509000000000000" charset="-122"/>
                    <a:ea typeface="方正古隶简体" panose="03000509000000000000" charset="-122"/>
                    <a:sym typeface="+mn-ea"/>
                  </a:rPr>
                  <a:t>万余字。包含</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素问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与</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灵枢</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两个部分，反映了公元前</a:t>
                </a:r>
                <a:r>
                  <a:rPr lang="en-US" altLang="zh-CN" sz="1600" kern="0">
                    <a:latin typeface="方正古隶简体" panose="03000509000000000000" charset="-122"/>
                    <a:ea typeface="方正古隶简体" panose="03000509000000000000" charset="-122"/>
                    <a:sym typeface="+mn-ea"/>
                  </a:rPr>
                  <a:t>2</a:t>
                </a:r>
                <a:r>
                  <a:rPr lang="zh-CN" altLang="en-US" sz="1600" kern="0">
                    <a:latin typeface="方正古隶简体" panose="03000509000000000000" charset="-122"/>
                    <a:ea typeface="方正古隶简体" panose="03000509000000000000" charset="-122"/>
                    <a:sym typeface="+mn-ea"/>
                  </a:rPr>
                  <a:t>世纪以前的医学成就。</a:t>
                </a:r>
                <a:endParaRPr lang="zh-CN" altLang="en-US" sz="1600" kern="0" dirty="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grpSp>
        <p:nvGrpSpPr>
          <p:cNvPr id="10" name="组合 9"/>
          <p:cNvGrpSpPr/>
          <p:nvPr/>
        </p:nvGrpSpPr>
        <p:grpSpPr>
          <a:xfrm>
            <a:off x="729367" y="2400111"/>
            <a:ext cx="7020172" cy="2078957"/>
            <a:chOff x="729367" y="2630902"/>
            <a:chExt cx="7020172" cy="2078957"/>
          </a:xfrm>
        </p:grpSpPr>
        <p:grpSp>
          <p:nvGrpSpPr>
            <p:cNvPr id="7" name="组合 6"/>
            <p:cNvGrpSpPr/>
            <p:nvPr/>
          </p:nvGrpSpPr>
          <p:grpSpPr>
            <a:xfrm>
              <a:off x="729367" y="2630902"/>
              <a:ext cx="7020172" cy="2078957"/>
              <a:chOff x="729367" y="2630902"/>
              <a:chExt cx="7020172" cy="2078957"/>
            </a:xfrm>
          </p:grpSpPr>
          <p:sp>
            <p:nvSpPr>
              <p:cNvPr id="60" name="Rectangle 17"/>
              <p:cNvSpPr>
                <a:spLocks noChangeArrowheads="1"/>
              </p:cNvSpPr>
              <p:nvPr/>
            </p:nvSpPr>
            <p:spPr bwMode="auto">
              <a:xfrm>
                <a:off x="1403984" y="2641600"/>
                <a:ext cx="6345555" cy="206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en-US" sz="1600" kern="0">
                    <a:latin typeface="方正古隶简体" panose="03000509000000000000" charset="-122"/>
                    <a:ea typeface="方正古隶简体" panose="03000509000000000000" charset="-122"/>
                    <a:sym typeface="+mn-ea"/>
                  </a:rPr>
                  <a:t>书中以古代的哲学思想</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阴阳五行为理论基础，重点从人体脏腑、经络、病机、诊法、治则、针灸、方药等方面，对人体生理活动、病理变化以及诊断、治疗的方法，进行全面、系统的总结，不仅奠定了亚洲各国传统医药学发展的理论基石，而且对于以针灸为代表的传统医药疗法均作出了开创性的归纳与记述，使中医的治疗方法，特别是针灸普及东方、走向世界。因此，</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黄帝内经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成为中国传统医药学的源头和奠基之作。</a:t>
                </a:r>
                <a:endParaRPr lang="zh-CN" altLang="en-US" sz="1600" kern="0" dirty="0">
                  <a:latin typeface="方正古隶简体" panose="03000509000000000000" charset="-122"/>
                  <a:ea typeface="方正古隶简体" panose="03000509000000000000" charset="-122"/>
                  <a:sym typeface="+mn-ea"/>
                </a:endParaRPr>
              </a:p>
            </p:txBody>
          </p:sp>
          <p:grpSp>
            <p:nvGrpSpPr>
              <p:cNvPr id="4" name="组合 3"/>
              <p:cNvGrpSpPr/>
              <p:nvPr/>
            </p:nvGrpSpPr>
            <p:grpSpPr>
              <a:xfrm>
                <a:off x="729367" y="2630902"/>
                <a:ext cx="494717" cy="495847"/>
                <a:chOff x="729295" y="2197788"/>
                <a:chExt cx="494668" cy="495798"/>
              </a:xfrm>
              <a:solidFill>
                <a:srgbClr val="4F2600"/>
              </a:solidFill>
            </p:grpSpPr>
            <p:sp>
              <p:nvSpPr>
                <p:cNvPr id="86" name="Oval 5"/>
                <p:cNvSpPr>
                  <a:spLocks noChangeArrowheads="1"/>
                </p:cNvSpPr>
                <p:nvPr/>
              </p:nvSpPr>
              <p:spPr bwMode="auto">
                <a:xfrm>
                  <a:off x="782479" y="2251094"/>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7" name="Oval 5"/>
                <p:cNvSpPr>
                  <a:spLocks noChangeArrowheads="1"/>
                </p:cNvSpPr>
                <p:nvPr/>
              </p:nvSpPr>
              <p:spPr bwMode="auto">
                <a:xfrm>
                  <a:off x="729295" y="2197788"/>
                  <a:ext cx="494668" cy="49579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grpSp>
        <p:grpSp>
          <p:nvGrpSpPr>
            <p:cNvPr id="80" name="Group 40"/>
            <p:cNvGrpSpPr/>
            <p:nvPr/>
          </p:nvGrpSpPr>
          <p:grpSpPr bwMode="auto">
            <a:xfrm>
              <a:off x="892263" y="2806444"/>
              <a:ext cx="174642" cy="168292"/>
              <a:chOff x="0" y="0"/>
              <a:chExt cx="110" cy="106"/>
            </a:xfrm>
            <a:solidFill>
              <a:schemeClr val="bg1"/>
            </a:solidFill>
          </p:grpSpPr>
          <p:sp>
            <p:nvSpPr>
              <p:cNvPr id="81" name="Freeform 41"/>
              <p:cNvSpPr/>
              <p:nvPr/>
            </p:nvSpPr>
            <p:spPr bwMode="auto">
              <a:xfrm>
                <a:off x="0" y="0"/>
                <a:ext cx="110" cy="69"/>
              </a:xfrm>
              <a:custGeom>
                <a:avLst/>
                <a:gdLst>
                  <a:gd name="T0" fmla="*/ 157 w 186"/>
                  <a:gd name="T1" fmla="*/ 118 h 118"/>
                  <a:gd name="T2" fmla="*/ 103 w 186"/>
                  <a:gd name="T3" fmla="*/ 118 h 118"/>
                  <a:gd name="T4" fmla="*/ 103 w 186"/>
                  <a:gd name="T5" fmla="*/ 113 h 118"/>
                  <a:gd name="T6" fmla="*/ 157 w 186"/>
                  <a:gd name="T7" fmla="*/ 113 h 118"/>
                  <a:gd name="T8" fmla="*/ 180 w 186"/>
                  <a:gd name="T9" fmla="*/ 89 h 118"/>
                  <a:gd name="T10" fmla="*/ 158 w 186"/>
                  <a:gd name="T11" fmla="*/ 66 h 118"/>
                  <a:gd name="T12" fmla="*/ 153 w 186"/>
                  <a:gd name="T13" fmla="*/ 66 h 118"/>
                  <a:gd name="T14" fmla="*/ 155 w 186"/>
                  <a:gd name="T15" fmla="*/ 62 h 118"/>
                  <a:gd name="T16" fmla="*/ 159 w 186"/>
                  <a:gd name="T17" fmla="*/ 44 h 118"/>
                  <a:gd name="T18" fmla="*/ 121 w 186"/>
                  <a:gd name="T19" fmla="*/ 6 h 118"/>
                  <a:gd name="T20" fmla="*/ 89 w 186"/>
                  <a:gd name="T21" fmla="*/ 22 h 118"/>
                  <a:gd name="T22" fmla="*/ 87 w 186"/>
                  <a:gd name="T23" fmla="*/ 24 h 118"/>
                  <a:gd name="T24" fmla="*/ 85 w 186"/>
                  <a:gd name="T25" fmla="*/ 22 h 118"/>
                  <a:gd name="T26" fmla="*/ 69 w 186"/>
                  <a:gd name="T27" fmla="*/ 15 h 118"/>
                  <a:gd name="T28" fmla="*/ 47 w 186"/>
                  <a:gd name="T29" fmla="*/ 36 h 118"/>
                  <a:gd name="T30" fmla="*/ 47 w 186"/>
                  <a:gd name="T31" fmla="*/ 39 h 118"/>
                  <a:gd name="T32" fmla="*/ 43 w 186"/>
                  <a:gd name="T33" fmla="*/ 39 h 118"/>
                  <a:gd name="T34" fmla="*/ 6 w 186"/>
                  <a:gd name="T35" fmla="*/ 76 h 118"/>
                  <a:gd name="T36" fmla="*/ 42 w 186"/>
                  <a:gd name="T37" fmla="*/ 113 h 118"/>
                  <a:gd name="T38" fmla="*/ 42 w 186"/>
                  <a:gd name="T39" fmla="*/ 113 h 118"/>
                  <a:gd name="T40" fmla="*/ 83 w 186"/>
                  <a:gd name="T41" fmla="*/ 113 h 118"/>
                  <a:gd name="T42" fmla="*/ 83 w 186"/>
                  <a:gd name="T43" fmla="*/ 118 h 118"/>
                  <a:gd name="T44" fmla="*/ 38 w 186"/>
                  <a:gd name="T45" fmla="*/ 118 h 118"/>
                  <a:gd name="T46" fmla="*/ 0 w 186"/>
                  <a:gd name="T47" fmla="*/ 76 h 118"/>
                  <a:gd name="T48" fmla="*/ 42 w 186"/>
                  <a:gd name="T49" fmla="*/ 33 h 118"/>
                  <a:gd name="T50" fmla="*/ 69 w 186"/>
                  <a:gd name="T51" fmla="*/ 10 h 118"/>
                  <a:gd name="T52" fmla="*/ 86 w 186"/>
                  <a:gd name="T53" fmla="*/ 15 h 118"/>
                  <a:gd name="T54" fmla="*/ 121 w 186"/>
                  <a:gd name="T55" fmla="*/ 0 h 118"/>
                  <a:gd name="T56" fmla="*/ 165 w 186"/>
                  <a:gd name="T57" fmla="*/ 44 h 118"/>
                  <a:gd name="T58" fmla="*/ 162 w 186"/>
                  <a:gd name="T59" fmla="*/ 61 h 118"/>
                  <a:gd name="T60" fmla="*/ 186 w 186"/>
                  <a:gd name="T61" fmla="*/ 89 h 118"/>
                  <a:gd name="T62" fmla="*/ 157 w 186"/>
                  <a:gd name="T6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18">
                    <a:moveTo>
                      <a:pt x="157" y="118"/>
                    </a:moveTo>
                    <a:cubicBezTo>
                      <a:pt x="103" y="118"/>
                      <a:pt x="103" y="118"/>
                      <a:pt x="103" y="118"/>
                    </a:cubicBezTo>
                    <a:cubicBezTo>
                      <a:pt x="103" y="113"/>
                      <a:pt x="103" y="113"/>
                      <a:pt x="103" y="113"/>
                    </a:cubicBezTo>
                    <a:cubicBezTo>
                      <a:pt x="157" y="113"/>
                      <a:pt x="157" y="113"/>
                      <a:pt x="157" y="113"/>
                    </a:cubicBezTo>
                    <a:cubicBezTo>
                      <a:pt x="170" y="113"/>
                      <a:pt x="180" y="102"/>
                      <a:pt x="180" y="89"/>
                    </a:cubicBezTo>
                    <a:cubicBezTo>
                      <a:pt x="180" y="77"/>
                      <a:pt x="170" y="67"/>
                      <a:pt x="158" y="66"/>
                    </a:cubicBezTo>
                    <a:cubicBezTo>
                      <a:pt x="153" y="66"/>
                      <a:pt x="153" y="66"/>
                      <a:pt x="153" y="66"/>
                    </a:cubicBezTo>
                    <a:cubicBezTo>
                      <a:pt x="155" y="62"/>
                      <a:pt x="155" y="62"/>
                      <a:pt x="155" y="62"/>
                    </a:cubicBezTo>
                    <a:cubicBezTo>
                      <a:pt x="158" y="56"/>
                      <a:pt x="159" y="51"/>
                      <a:pt x="159" y="44"/>
                    </a:cubicBezTo>
                    <a:cubicBezTo>
                      <a:pt x="159" y="23"/>
                      <a:pt x="142" y="6"/>
                      <a:pt x="121" y="6"/>
                    </a:cubicBezTo>
                    <a:cubicBezTo>
                      <a:pt x="108" y="6"/>
                      <a:pt x="97" y="12"/>
                      <a:pt x="89" y="22"/>
                    </a:cubicBezTo>
                    <a:cubicBezTo>
                      <a:pt x="87" y="24"/>
                      <a:pt x="87" y="24"/>
                      <a:pt x="87" y="24"/>
                    </a:cubicBezTo>
                    <a:cubicBezTo>
                      <a:pt x="85" y="22"/>
                      <a:pt x="85" y="22"/>
                      <a:pt x="85" y="22"/>
                    </a:cubicBezTo>
                    <a:cubicBezTo>
                      <a:pt x="81" y="18"/>
                      <a:pt x="75" y="15"/>
                      <a:pt x="69" y="15"/>
                    </a:cubicBezTo>
                    <a:cubicBezTo>
                      <a:pt x="58" y="15"/>
                      <a:pt x="48" y="25"/>
                      <a:pt x="47" y="36"/>
                    </a:cubicBezTo>
                    <a:cubicBezTo>
                      <a:pt x="47" y="39"/>
                      <a:pt x="47" y="39"/>
                      <a:pt x="47" y="39"/>
                    </a:cubicBezTo>
                    <a:cubicBezTo>
                      <a:pt x="43" y="39"/>
                      <a:pt x="43" y="39"/>
                      <a:pt x="43" y="39"/>
                    </a:cubicBezTo>
                    <a:cubicBezTo>
                      <a:pt x="23" y="39"/>
                      <a:pt x="6" y="55"/>
                      <a:pt x="6" y="76"/>
                    </a:cubicBezTo>
                    <a:cubicBezTo>
                      <a:pt x="6" y="96"/>
                      <a:pt x="22" y="112"/>
                      <a:pt x="42" y="113"/>
                    </a:cubicBezTo>
                    <a:cubicBezTo>
                      <a:pt x="42" y="113"/>
                      <a:pt x="42" y="113"/>
                      <a:pt x="42" y="113"/>
                    </a:cubicBezTo>
                    <a:cubicBezTo>
                      <a:pt x="83" y="113"/>
                      <a:pt x="83" y="113"/>
                      <a:pt x="83" y="113"/>
                    </a:cubicBezTo>
                    <a:cubicBezTo>
                      <a:pt x="83" y="118"/>
                      <a:pt x="83" y="118"/>
                      <a:pt x="83" y="118"/>
                    </a:cubicBezTo>
                    <a:cubicBezTo>
                      <a:pt x="38" y="118"/>
                      <a:pt x="38" y="118"/>
                      <a:pt x="38" y="118"/>
                    </a:cubicBezTo>
                    <a:cubicBezTo>
                      <a:pt x="17" y="116"/>
                      <a:pt x="0" y="98"/>
                      <a:pt x="0" y="76"/>
                    </a:cubicBezTo>
                    <a:cubicBezTo>
                      <a:pt x="0" y="52"/>
                      <a:pt x="19" y="34"/>
                      <a:pt x="42" y="33"/>
                    </a:cubicBezTo>
                    <a:cubicBezTo>
                      <a:pt x="44" y="20"/>
                      <a:pt x="55" y="10"/>
                      <a:pt x="69" y="10"/>
                    </a:cubicBezTo>
                    <a:cubicBezTo>
                      <a:pt x="76" y="10"/>
                      <a:pt x="82" y="12"/>
                      <a:pt x="86" y="15"/>
                    </a:cubicBezTo>
                    <a:cubicBezTo>
                      <a:pt x="95" y="5"/>
                      <a:pt x="107" y="0"/>
                      <a:pt x="121" y="0"/>
                    </a:cubicBezTo>
                    <a:cubicBezTo>
                      <a:pt x="145" y="0"/>
                      <a:pt x="165" y="20"/>
                      <a:pt x="165" y="44"/>
                    </a:cubicBezTo>
                    <a:cubicBezTo>
                      <a:pt x="165" y="50"/>
                      <a:pt x="164" y="56"/>
                      <a:pt x="162" y="61"/>
                    </a:cubicBezTo>
                    <a:cubicBezTo>
                      <a:pt x="176" y="63"/>
                      <a:pt x="186" y="75"/>
                      <a:pt x="186" y="89"/>
                    </a:cubicBezTo>
                    <a:cubicBezTo>
                      <a:pt x="186" y="105"/>
                      <a:pt x="173" y="118"/>
                      <a:pt x="157"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82" name="Freeform 42"/>
              <p:cNvSpPr/>
              <p:nvPr/>
            </p:nvSpPr>
            <p:spPr bwMode="auto">
              <a:xfrm>
                <a:off x="37" y="85"/>
                <a:ext cx="36" cy="21"/>
              </a:xfrm>
              <a:custGeom>
                <a:avLst/>
                <a:gdLst>
                  <a:gd name="T0" fmla="*/ 18 w 36"/>
                  <a:gd name="T1" fmla="*/ 21 h 21"/>
                  <a:gd name="T2" fmla="*/ 0 w 36"/>
                  <a:gd name="T3" fmla="*/ 3 h 21"/>
                  <a:gd name="T4" fmla="*/ 2 w 36"/>
                  <a:gd name="T5" fmla="*/ 0 h 21"/>
                  <a:gd name="T6" fmla="*/ 18 w 36"/>
                  <a:gd name="T7" fmla="*/ 16 h 21"/>
                  <a:gd name="T8" fmla="*/ 34 w 36"/>
                  <a:gd name="T9" fmla="*/ 0 h 21"/>
                  <a:gd name="T10" fmla="*/ 36 w 36"/>
                  <a:gd name="T11" fmla="*/ 3 h 21"/>
                  <a:gd name="T12" fmla="*/ 18 w 3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36" h="21">
                    <a:moveTo>
                      <a:pt x="18" y="21"/>
                    </a:moveTo>
                    <a:lnTo>
                      <a:pt x="0" y="3"/>
                    </a:lnTo>
                    <a:lnTo>
                      <a:pt x="2" y="0"/>
                    </a:lnTo>
                    <a:lnTo>
                      <a:pt x="18" y="16"/>
                    </a:lnTo>
                    <a:lnTo>
                      <a:pt x="34" y="0"/>
                    </a:lnTo>
                    <a:lnTo>
                      <a:pt x="36" y="3"/>
                    </a:lnTo>
                    <a:lnTo>
                      <a:pt x="18"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83" name="Rectangle 43"/>
              <p:cNvSpPr>
                <a:spLocks noChangeArrowheads="1"/>
              </p:cNvSpPr>
              <p:nvPr/>
            </p:nvSpPr>
            <p:spPr bwMode="auto">
              <a:xfrm>
                <a:off x="53" y="35"/>
                <a:ext cx="4" cy="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04470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1.</a:t>
            </a:r>
            <a:r>
              <a:rPr lang="zh-CN" altLang="en-US">
                <a:solidFill>
                  <a:schemeClr val="bg1"/>
                </a:solidFill>
                <a:latin typeface="方正古隶简体" panose="03000509000000000000" charset="-122"/>
                <a:ea typeface="方正古隶简体" panose="03000509000000000000" charset="-122"/>
              </a:rPr>
              <a:t>主要内容</a:t>
            </a:r>
            <a:endParaRPr lang="zh-CN" altLang="zh-CN" dirty="0">
              <a:solidFill>
                <a:schemeClr val="bg1"/>
              </a:solidFill>
              <a:latin typeface="方正古隶简体" panose="03000509000000000000" charset="-122"/>
              <a:ea typeface="方正古隶简体" panose="03000509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5" y="107543"/>
            <a:ext cx="6711843"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6918520" cy="495635"/>
            <a:chOff x="731960" y="1706992"/>
            <a:chExt cx="6918520" cy="495635"/>
          </a:xfrm>
        </p:grpSpPr>
        <p:grpSp>
          <p:nvGrpSpPr>
            <p:cNvPr id="6" name="组合 5"/>
            <p:cNvGrpSpPr/>
            <p:nvPr/>
          </p:nvGrpSpPr>
          <p:grpSpPr>
            <a:xfrm>
              <a:off x="731960" y="1706992"/>
              <a:ext cx="6918520" cy="495635"/>
              <a:chOff x="731960" y="1706992"/>
              <a:chExt cx="6918520" cy="495635"/>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4" y="1732915"/>
                <a:ext cx="6246496" cy="28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2.1</a:t>
                </a:r>
                <a:r>
                  <a:rPr lang="zh-CN" altLang="en-US" sz="1600" kern="0">
                    <a:latin typeface="方正古隶简体" panose="03000509000000000000" charset="-122"/>
                    <a:ea typeface="方正古隶简体" panose="03000509000000000000" charset="-122"/>
                    <a:sym typeface="+mn-ea"/>
                  </a:rPr>
                  <a:t>时代意义</a:t>
                </a:r>
                <a:endParaRPr lang="zh-CN" altLang="en-US" sz="1600" kern="0" dirty="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13614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2.</a:t>
            </a:r>
            <a:r>
              <a:rPr lang="zh-CN" altLang="en-US">
                <a:solidFill>
                  <a:schemeClr val="bg1"/>
                </a:solidFill>
                <a:latin typeface="方正古隶简体" panose="03000509000000000000" charset="-122"/>
                <a:ea typeface="方正古隶简体" panose="03000509000000000000" charset="-122"/>
              </a:rPr>
              <a:t>科学内涵及意义</a:t>
            </a:r>
            <a:endParaRPr lang="zh-CN" altLang="zh-CN" dirty="0">
              <a:solidFill>
                <a:schemeClr val="bg1"/>
              </a:solidFill>
              <a:latin typeface="方正古隶简体" panose="03000509000000000000" charset="-122"/>
              <a:ea typeface="方正古隶简体" panose="03000509000000000000" charset="-122"/>
            </a:endParaRPr>
          </a:p>
        </p:txBody>
      </p:sp>
      <p:sp>
        <p:nvSpPr>
          <p:cNvPr id="30" name="Rectangle 16"/>
          <p:cNvSpPr>
            <a:spLocks noChangeArrowheads="1"/>
          </p:cNvSpPr>
          <p:nvPr/>
        </p:nvSpPr>
        <p:spPr bwMode="auto">
          <a:xfrm>
            <a:off x="1388062" y="1850513"/>
            <a:ext cx="588141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黄帝内经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总结了公元前</a:t>
            </a:r>
            <a:r>
              <a:rPr lang="en-US" altLang="zh-CN" sz="1600" kern="0">
                <a:latin typeface="方正古隶简体" panose="03000509000000000000" charset="-122"/>
                <a:ea typeface="方正古隶简体" panose="03000509000000000000" charset="-122"/>
                <a:sym typeface="+mn-ea"/>
              </a:rPr>
              <a:t>2</a:t>
            </a:r>
            <a:r>
              <a:rPr lang="zh-CN" altLang="en-US" sz="1600" kern="0">
                <a:latin typeface="方正古隶简体" panose="03000509000000000000" charset="-122"/>
                <a:ea typeface="方正古隶简体" panose="03000509000000000000" charset="-122"/>
                <a:sym typeface="+mn-ea"/>
              </a:rPr>
              <a:t>世纪以前传统医学的成就，集中代表了这一时代的医学理论和治疗经验，并提出重要的预防医学思想，他所构建的医疗模式和理论体系至今仍然被传统医药学运用和西方医学的借鉴，因此，此书是传统医药的重要奠基之作，具有任何医学著作无可比拟的作用。</a:t>
            </a:r>
            <a:endParaRPr sz="1400" kern="0" noProof="0" dirty="0">
              <a:ln>
                <a:noFill/>
              </a:ln>
              <a:effectLst/>
              <a:uLnTx/>
              <a:uFillTx/>
              <a:latin typeface="方正古隶简体" panose="03000509000000000000" charset="-122"/>
              <a:ea typeface="方正古隶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6851650"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6918520" cy="495635"/>
            <a:chOff x="731960" y="1706992"/>
            <a:chExt cx="6918520" cy="495635"/>
          </a:xfrm>
        </p:grpSpPr>
        <p:grpSp>
          <p:nvGrpSpPr>
            <p:cNvPr id="6" name="组合 5"/>
            <p:cNvGrpSpPr/>
            <p:nvPr/>
          </p:nvGrpSpPr>
          <p:grpSpPr>
            <a:xfrm>
              <a:off x="731960" y="1706992"/>
              <a:ext cx="6918520" cy="495635"/>
              <a:chOff x="731960" y="1706992"/>
              <a:chExt cx="6918520" cy="495635"/>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4" y="1787437"/>
                <a:ext cx="6246496" cy="28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2.2 </a:t>
                </a:r>
                <a:r>
                  <a:rPr lang="zh-CN" altLang="en-US" sz="1600" kern="0">
                    <a:latin typeface="方正古隶简体" panose="03000509000000000000" charset="-122"/>
                    <a:ea typeface="方正古隶简体" panose="03000509000000000000" charset="-122"/>
                    <a:sym typeface="+mn-ea"/>
                  </a:rPr>
                  <a:t>地域意义</a:t>
                </a:r>
                <a:endParaRPr lang="zh-CN" altLang="en-US" sz="1600" kern="0" dirty="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13614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2.</a:t>
            </a:r>
            <a:r>
              <a:rPr lang="zh-CN" altLang="en-US">
                <a:solidFill>
                  <a:schemeClr val="bg1"/>
                </a:solidFill>
                <a:latin typeface="方正古隶简体" panose="03000509000000000000" charset="-122"/>
                <a:ea typeface="方正古隶简体" panose="03000509000000000000" charset="-122"/>
              </a:rPr>
              <a:t>科学内涵及意义</a:t>
            </a:r>
            <a:endParaRPr lang="zh-CN" altLang="zh-CN" dirty="0">
              <a:solidFill>
                <a:schemeClr val="bg1"/>
              </a:solidFill>
              <a:latin typeface="方正古隶简体" panose="03000509000000000000" charset="-122"/>
              <a:ea typeface="方正古隶简体" panose="03000509000000000000" charset="-122"/>
            </a:endParaRPr>
          </a:p>
        </p:txBody>
      </p:sp>
      <p:sp>
        <p:nvSpPr>
          <p:cNvPr id="30" name="Rectangle 16"/>
          <p:cNvSpPr>
            <a:spLocks noChangeArrowheads="1"/>
          </p:cNvSpPr>
          <p:nvPr/>
        </p:nvSpPr>
        <p:spPr bwMode="auto">
          <a:xfrm>
            <a:off x="1388062" y="1850513"/>
            <a:ext cx="5881417" cy="205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黄帝内经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中记述的医学理论体系涵盖了公元前</a:t>
            </a:r>
            <a:r>
              <a:rPr lang="en-US" altLang="zh-CN" sz="1600" kern="0">
                <a:latin typeface="方正古隶简体" panose="03000509000000000000" charset="-122"/>
                <a:ea typeface="方正古隶简体" panose="03000509000000000000" charset="-122"/>
                <a:sym typeface="+mn-ea"/>
              </a:rPr>
              <a:t>2</a:t>
            </a:r>
            <a:r>
              <a:rPr lang="zh-CN" altLang="en-US" sz="1600" kern="0">
                <a:latin typeface="方正古隶简体" panose="03000509000000000000" charset="-122"/>
                <a:ea typeface="方正古隶简体" panose="03000509000000000000" charset="-122"/>
                <a:sym typeface="+mn-ea"/>
              </a:rPr>
              <a:t>世纪以前中国周边国家和地区传统医学的成就，其中所提出的医学理论体系以及以针灸为代表的传统医学疗法，在成书后的</a:t>
            </a:r>
            <a:r>
              <a:rPr lang="en-US" altLang="zh-CN" sz="1600" kern="0">
                <a:latin typeface="方正古隶简体" panose="03000509000000000000" charset="-122"/>
                <a:ea typeface="方正古隶简体" panose="03000509000000000000" charset="-122"/>
                <a:sym typeface="+mn-ea"/>
              </a:rPr>
              <a:t>2000</a:t>
            </a:r>
            <a:r>
              <a:rPr lang="zh-CN" altLang="en-US" sz="1600" kern="0">
                <a:latin typeface="方正古隶简体" panose="03000509000000000000" charset="-122"/>
                <a:ea typeface="方正古隶简体" panose="03000509000000000000" charset="-122"/>
                <a:sym typeface="+mn-ea"/>
              </a:rPr>
              <a:t>余年来，仍然有效的指导着以中医学为起源的传统医学，并且在</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黄帝内经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构建的理论基础之上所衍化、派生出来的诸多传统医学，至今仍有效的在医学实践中应用。其思维方法和原则，正在成为当今世界医学发展的主题，被世界卫生组织所提倡和推广。</a:t>
            </a:r>
            <a:endParaRPr lang="zh-CN" altLang="en-US" sz="1600" kern="0">
              <a:latin typeface="方正古隶简体" panose="03000509000000000000" charset="-122"/>
              <a:ea typeface="方正古隶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69937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6918520" cy="495635"/>
            <a:chOff x="731960" y="1706992"/>
            <a:chExt cx="6918520" cy="495635"/>
          </a:xfrm>
        </p:grpSpPr>
        <p:grpSp>
          <p:nvGrpSpPr>
            <p:cNvPr id="6" name="组合 5"/>
            <p:cNvGrpSpPr/>
            <p:nvPr/>
          </p:nvGrpSpPr>
          <p:grpSpPr>
            <a:xfrm>
              <a:off x="731960" y="1706992"/>
              <a:ext cx="6918520" cy="495635"/>
              <a:chOff x="731960" y="1706992"/>
              <a:chExt cx="6918520" cy="495635"/>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4" y="1787437"/>
                <a:ext cx="6246496" cy="28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2.3 </a:t>
                </a:r>
                <a:r>
                  <a:rPr lang="zh-CN" altLang="en-US" sz="1600" kern="0">
                    <a:latin typeface="方正古隶简体" panose="03000509000000000000" charset="-122"/>
                    <a:ea typeface="方正古隶简体" panose="03000509000000000000" charset="-122"/>
                    <a:sym typeface="+mn-ea"/>
                  </a:rPr>
                  <a:t>人文意义</a:t>
                </a:r>
                <a:endParaRPr lang="zh-CN" altLang="en-US" sz="1600" kern="0" dirty="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13614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2.</a:t>
            </a:r>
            <a:r>
              <a:rPr lang="zh-CN" altLang="en-US">
                <a:solidFill>
                  <a:schemeClr val="bg1"/>
                </a:solidFill>
                <a:latin typeface="方正古隶简体" panose="03000509000000000000" charset="-122"/>
                <a:ea typeface="方正古隶简体" panose="03000509000000000000" charset="-122"/>
              </a:rPr>
              <a:t>科学内涵及意义</a:t>
            </a:r>
            <a:endParaRPr lang="zh-CN" altLang="zh-CN" dirty="0">
              <a:solidFill>
                <a:schemeClr val="bg1"/>
              </a:solidFill>
              <a:latin typeface="方正古隶简体" panose="03000509000000000000" charset="-122"/>
              <a:ea typeface="方正古隶简体" panose="03000509000000000000" charset="-122"/>
            </a:endParaRPr>
          </a:p>
        </p:txBody>
      </p:sp>
      <p:sp>
        <p:nvSpPr>
          <p:cNvPr id="30" name="Rectangle 16"/>
          <p:cNvSpPr>
            <a:spLocks noChangeArrowheads="1"/>
          </p:cNvSpPr>
          <p:nvPr/>
        </p:nvSpPr>
        <p:spPr bwMode="auto">
          <a:xfrm>
            <a:off x="1388063" y="1850513"/>
            <a:ext cx="3656378" cy="206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黄帝内经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为 </a:t>
            </a:r>
            <a:r>
              <a:rPr lang="en-US" altLang="zh-CN" sz="1600" kern="0">
                <a:latin typeface="方正古隶简体" panose="03000509000000000000" charset="-122"/>
                <a:ea typeface="方正古隶简体" panose="03000509000000000000" charset="-122"/>
                <a:sym typeface="+mn-ea"/>
              </a:rPr>
              <a:t>2200</a:t>
            </a:r>
            <a:r>
              <a:rPr lang="zh-CN" altLang="en-US" sz="1600" kern="0">
                <a:latin typeface="方正古隶简体" panose="03000509000000000000" charset="-122"/>
                <a:ea typeface="方正古隶简体" panose="03000509000000000000" charset="-122"/>
                <a:sym typeface="+mn-ea"/>
              </a:rPr>
              <a:t>年前众多的中国科学家相继编写而成。</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因黄帝被誉为中国古代科学技术、东方文明的开创者和杰出代表，本书便以黄帝为名，以体现其凝聚力、影响力和权威性、重要性。</a:t>
            </a:r>
            <a:endParaRPr lang="zh-CN" altLang="en-US" sz="1600" kern="0">
              <a:latin typeface="方正古隶简体" panose="03000509000000000000" charset="-122"/>
              <a:ea typeface="方正古隶简体" panose="03000509000000000000" charset="-122"/>
              <a:sym typeface="+mn-ea"/>
            </a:endParaRPr>
          </a:p>
        </p:txBody>
      </p:sp>
      <p:pic>
        <p:nvPicPr>
          <p:cNvPr id="21" name="Picture 5" descr="a0_02_98_01300000079894122209980490432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197" y="1477482"/>
            <a:ext cx="2110740" cy="281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67575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6918520" cy="495635"/>
            <a:chOff x="731960" y="1706992"/>
            <a:chExt cx="6918520" cy="495635"/>
          </a:xfrm>
        </p:grpSpPr>
        <p:grpSp>
          <p:nvGrpSpPr>
            <p:cNvPr id="6" name="组合 5"/>
            <p:cNvGrpSpPr/>
            <p:nvPr/>
          </p:nvGrpSpPr>
          <p:grpSpPr>
            <a:xfrm>
              <a:off x="731960" y="1706992"/>
              <a:ext cx="6918520" cy="495635"/>
              <a:chOff x="731960" y="1706992"/>
              <a:chExt cx="6918520" cy="495635"/>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4" y="1791637"/>
                <a:ext cx="6246496" cy="28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2.4</a:t>
                </a:r>
                <a:r>
                  <a:rPr lang="zh-CN" altLang="en-US" sz="1600" kern="0">
                    <a:latin typeface="方正古隶简体" panose="03000509000000000000" charset="-122"/>
                    <a:ea typeface="方正古隶简体" panose="03000509000000000000" charset="-122"/>
                    <a:sym typeface="+mn-ea"/>
                  </a:rPr>
                  <a:t>文献意义</a:t>
                </a:r>
                <a:endParaRPr lang="zh-CN" altLang="en-US" sz="1600" kern="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13614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2.</a:t>
            </a:r>
            <a:r>
              <a:rPr lang="zh-CN" altLang="en-US">
                <a:solidFill>
                  <a:schemeClr val="bg1"/>
                </a:solidFill>
                <a:latin typeface="方正古隶简体" panose="03000509000000000000" charset="-122"/>
                <a:ea typeface="方正古隶简体" panose="03000509000000000000" charset="-122"/>
              </a:rPr>
              <a:t>科学内涵及意义</a:t>
            </a:r>
            <a:endParaRPr lang="zh-CN" altLang="zh-CN" dirty="0">
              <a:solidFill>
                <a:schemeClr val="bg1"/>
              </a:solidFill>
              <a:latin typeface="方正古隶简体" panose="03000509000000000000" charset="-122"/>
              <a:ea typeface="方正古隶简体" panose="03000509000000000000" charset="-122"/>
            </a:endParaRPr>
          </a:p>
        </p:txBody>
      </p:sp>
      <p:sp>
        <p:nvSpPr>
          <p:cNvPr id="30" name="Rectangle 16"/>
          <p:cNvSpPr>
            <a:spLocks noChangeArrowheads="1"/>
          </p:cNvSpPr>
          <p:nvPr/>
        </p:nvSpPr>
        <p:spPr bwMode="auto">
          <a:xfrm>
            <a:off x="1388062" y="1850513"/>
            <a:ext cx="3892597" cy="235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黄帝内经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自公元前</a:t>
            </a:r>
            <a:r>
              <a:rPr lang="en-US" altLang="zh-CN" sz="1600" kern="0">
                <a:latin typeface="方正古隶简体" panose="03000509000000000000" charset="-122"/>
                <a:ea typeface="方正古隶简体" panose="03000509000000000000" charset="-122"/>
                <a:sym typeface="+mn-ea"/>
              </a:rPr>
              <a:t>2</a:t>
            </a:r>
            <a:r>
              <a:rPr lang="zh-CN" altLang="en-US" sz="1600" kern="0">
                <a:latin typeface="方正古隶简体" panose="03000509000000000000" charset="-122"/>
                <a:ea typeface="方正古隶简体" panose="03000509000000000000" charset="-122"/>
                <a:sym typeface="+mn-ea"/>
              </a:rPr>
              <a:t>世纪形成后，先后以竹简、缣帛、纸为载体流传，至</a:t>
            </a:r>
            <a:r>
              <a:rPr lang="en-US" altLang="zh-CN" sz="1600" kern="0">
                <a:latin typeface="方正古隶简体" panose="03000509000000000000" charset="-122"/>
                <a:ea typeface="方正古隶简体" panose="03000509000000000000" charset="-122"/>
                <a:sym typeface="+mn-ea"/>
              </a:rPr>
              <a:t>1339</a:t>
            </a:r>
            <a:r>
              <a:rPr lang="zh-CN" altLang="en-US" sz="1600" kern="0">
                <a:latin typeface="方正古隶简体" panose="03000509000000000000" charset="-122"/>
                <a:ea typeface="方正古隶简体" panose="03000509000000000000" charset="-122"/>
                <a:sym typeface="+mn-ea"/>
              </a:rPr>
              <a:t>年由中国元朝的胡氏古林书堂印刷出版，此后陆续整理、修订。</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此书为当今世界上保存完好的版本，历经</a:t>
            </a:r>
            <a:r>
              <a:rPr lang="en-US" altLang="zh-CN" sz="1600" kern="0">
                <a:latin typeface="方正古隶简体" panose="03000509000000000000" charset="-122"/>
                <a:ea typeface="方正古隶简体" panose="03000509000000000000" charset="-122"/>
                <a:sym typeface="+mn-ea"/>
              </a:rPr>
              <a:t>600</a:t>
            </a:r>
            <a:r>
              <a:rPr lang="zh-CN" altLang="en-US" sz="1600" kern="0">
                <a:latin typeface="方正古隶简体" panose="03000509000000000000" charset="-122"/>
                <a:ea typeface="方正古隶简体" panose="03000509000000000000" charset="-122"/>
                <a:sym typeface="+mn-ea"/>
              </a:rPr>
              <a:t>余年，屡经各个时代的收藏家收藏，至公元</a:t>
            </a:r>
            <a:r>
              <a:rPr lang="en-US" altLang="zh-CN" sz="1600" kern="0">
                <a:latin typeface="方正古隶简体" panose="03000509000000000000" charset="-122"/>
                <a:ea typeface="方正古隶简体" panose="03000509000000000000" charset="-122"/>
                <a:sym typeface="+mn-ea"/>
              </a:rPr>
              <a:t>20</a:t>
            </a:r>
            <a:r>
              <a:rPr lang="zh-CN" altLang="en-US" sz="1600" kern="0">
                <a:latin typeface="方正古隶简体" panose="03000509000000000000" charset="-122"/>
                <a:ea typeface="方正古隶简体" panose="03000509000000000000" charset="-122"/>
                <a:sym typeface="+mn-ea"/>
              </a:rPr>
              <a:t>世纪由中国国家图书馆收藏，保存至今。</a:t>
            </a:r>
            <a:endParaRPr lang="zh-CN" altLang="en-US" sz="1600" kern="0">
              <a:latin typeface="方正古隶简体" panose="03000509000000000000" charset="-122"/>
              <a:ea typeface="方正古隶简体" panose="03000509000000000000" charset="-122"/>
              <a:sym typeface="+mn-ea"/>
            </a:endParaRP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730594" y="1580092"/>
            <a:ext cx="2384706" cy="2636177"/>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69480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6255580" cy="1207785"/>
            <a:chOff x="731960" y="1706992"/>
            <a:chExt cx="6255580" cy="1207785"/>
          </a:xfrm>
        </p:grpSpPr>
        <p:grpSp>
          <p:nvGrpSpPr>
            <p:cNvPr id="6" name="组合 5"/>
            <p:cNvGrpSpPr/>
            <p:nvPr/>
          </p:nvGrpSpPr>
          <p:grpSpPr>
            <a:xfrm>
              <a:off x="731960" y="1706992"/>
              <a:ext cx="6255580" cy="1207785"/>
              <a:chOff x="731960" y="1706992"/>
              <a:chExt cx="6255580" cy="1207785"/>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4" y="1732915"/>
                <a:ext cx="5583556"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总之，</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黄帝内经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所记述的传统医学理论体系以及以针灸为代表的传统医药疗法，是亚洲传统临床医学和预防医学的杰出代表，无论从其成书与印刷出版年代，其对亚洲各国传统医药学的产生和发展，都属于罕存的文献遗产。</a:t>
                </a:r>
                <a:endParaRPr lang="zh-CN" altLang="en-US" sz="1600" kern="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13614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2.</a:t>
            </a:r>
            <a:r>
              <a:rPr lang="zh-CN" altLang="en-US">
                <a:solidFill>
                  <a:schemeClr val="bg1"/>
                </a:solidFill>
                <a:latin typeface="方正古隶简体" panose="03000509000000000000" charset="-122"/>
                <a:ea typeface="方正古隶简体" panose="03000509000000000000" charset="-122"/>
              </a:rPr>
              <a:t>科学内涵及意义</a:t>
            </a:r>
            <a:endParaRPr lang="zh-CN" altLang="zh-CN" dirty="0">
              <a:solidFill>
                <a:schemeClr val="bg1"/>
              </a:solidFill>
              <a:latin typeface="方正古隶简体" panose="03000509000000000000" charset="-122"/>
              <a:ea typeface="方正古隶简体" panose="03000509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6974498"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5051620" cy="2094182"/>
            <a:chOff x="731960" y="1706992"/>
            <a:chExt cx="5051620" cy="2094182"/>
          </a:xfrm>
        </p:grpSpPr>
        <p:grpSp>
          <p:nvGrpSpPr>
            <p:cNvPr id="6" name="组合 5"/>
            <p:cNvGrpSpPr/>
            <p:nvPr/>
          </p:nvGrpSpPr>
          <p:grpSpPr>
            <a:xfrm>
              <a:off x="731960" y="1706992"/>
              <a:ext cx="5051620" cy="2094182"/>
              <a:chOff x="731960" y="1706992"/>
              <a:chExt cx="5051620" cy="2094182"/>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4" y="1732915"/>
                <a:ext cx="4379596" cy="206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》52</a:t>
                </a:r>
                <a:r>
                  <a:rPr lang="zh-CN" altLang="en-US" sz="1600" kern="0">
                    <a:latin typeface="方正古隶简体" panose="03000509000000000000" charset="-122"/>
                    <a:ea typeface="方正古隶简体" panose="03000509000000000000" charset="-122"/>
                    <a:sym typeface="+mn-ea"/>
                  </a:rPr>
                  <a:t>卷</a:t>
                </a: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是由中国明朝李时珍（</a:t>
                </a:r>
                <a:r>
                  <a:rPr lang="en-US" altLang="zh-CN" sz="1600" kern="0">
                    <a:latin typeface="方正古隶简体" panose="03000509000000000000" charset="-122"/>
                    <a:ea typeface="方正古隶简体" panose="03000509000000000000" charset="-122"/>
                    <a:sym typeface="+mn-ea"/>
                  </a:rPr>
                  <a:t>1518</a:t>
                </a:r>
                <a:r>
                  <a:rPr lang="zh-CN" altLang="en-US" sz="1600" kern="0">
                    <a:latin typeface="方正古隶简体" panose="03000509000000000000" charset="-122"/>
                    <a:ea typeface="方正古隶简体" panose="03000509000000000000" charset="-122"/>
                    <a:sym typeface="+mn-ea"/>
                  </a:rPr>
                  <a:t>～</a:t>
                </a:r>
                <a:r>
                  <a:rPr lang="en-US" altLang="zh-CN" sz="1600" kern="0">
                    <a:latin typeface="方正古隶简体" panose="03000509000000000000" charset="-122"/>
                    <a:ea typeface="方正古隶简体" panose="03000509000000000000" charset="-122"/>
                    <a:sym typeface="+mn-ea"/>
                  </a:rPr>
                  <a:t>1593</a:t>
                </a:r>
                <a:r>
                  <a:rPr lang="zh-CN" altLang="en-US" sz="1600" kern="0">
                    <a:latin typeface="方正古隶简体" panose="03000509000000000000" charset="-122"/>
                    <a:ea typeface="方正古隶简体" panose="03000509000000000000" charset="-122"/>
                    <a:sym typeface="+mn-ea"/>
                  </a:rPr>
                  <a:t>）撰著的一部药物学专著，首创科学的药物分类法，提高了生物学分类的准确性。其内容还涉及医学、植物学、动物学、矿物学、化学等诸多领域。英国生物学家达尔文称该书为“中国古代的百科全书”。该书曾被翻译成日、韩、法、英、德、俄等多国文字，在世界传播。</a:t>
                </a:r>
                <a:endParaRPr lang="zh-CN" altLang="en-US" sz="1600" kern="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13614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zh-CN" altLang="en-US">
                <a:solidFill>
                  <a:schemeClr val="bg1"/>
                </a:solidFill>
                <a:latin typeface="方正古隶简体" panose="03000509000000000000" charset="-122"/>
                <a:ea typeface="方正古隶简体" panose="03000509000000000000" charset="-122"/>
              </a:rPr>
              <a:t>（二）本草纲目</a:t>
            </a:r>
            <a:endParaRPr lang="zh-CN" altLang="en-US">
              <a:solidFill>
                <a:schemeClr val="bg1"/>
              </a:solidFill>
              <a:latin typeface="方正古隶简体" panose="03000509000000000000" charset="-122"/>
              <a:ea typeface="方正古隶简体" panose="03000509000000000000" charset="-122"/>
            </a:endParaRPr>
          </a:p>
        </p:txBody>
      </p:sp>
      <p:pic>
        <p:nvPicPr>
          <p:cNvPr id="2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004" y="2965602"/>
            <a:ext cx="2060176" cy="1852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8004" y="1119854"/>
            <a:ext cx="2060176" cy="1781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组合 23"/>
          <p:cNvGrpSpPr/>
          <p:nvPr/>
        </p:nvGrpSpPr>
        <p:grpSpPr>
          <a:xfrm>
            <a:off x="729367" y="3729532"/>
            <a:ext cx="5054213" cy="897095"/>
            <a:chOff x="729367" y="2630902"/>
            <a:chExt cx="5054213" cy="897095"/>
          </a:xfrm>
        </p:grpSpPr>
        <p:grpSp>
          <p:nvGrpSpPr>
            <p:cNvPr id="25" name="组合 24"/>
            <p:cNvGrpSpPr/>
            <p:nvPr/>
          </p:nvGrpSpPr>
          <p:grpSpPr>
            <a:xfrm>
              <a:off x="729367" y="2630902"/>
              <a:ext cx="5054213" cy="897095"/>
              <a:chOff x="729367" y="2630902"/>
              <a:chExt cx="5054213" cy="897095"/>
            </a:xfrm>
          </p:grpSpPr>
          <p:sp>
            <p:nvSpPr>
              <p:cNvPr id="34" name="Rectangle 17"/>
              <p:cNvSpPr>
                <a:spLocks noChangeArrowheads="1"/>
              </p:cNvSpPr>
              <p:nvPr/>
            </p:nvSpPr>
            <p:spPr bwMode="auto">
              <a:xfrm>
                <a:off x="1403985" y="2641600"/>
                <a:ext cx="4379595"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》1593</a:t>
                </a:r>
                <a:r>
                  <a:rPr lang="zh-CN" altLang="en-US" sz="1600" kern="0">
                    <a:latin typeface="方正古隶简体" panose="03000509000000000000" charset="-122"/>
                    <a:ea typeface="方正古隶简体" panose="03000509000000000000" charset="-122"/>
                    <a:sym typeface="+mn-ea"/>
                  </a:rPr>
                  <a:t>年版，是</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的最早刻本，是自其问世以来中外一切翻印、翻译版本的祖本。</a:t>
                </a:r>
                <a:endParaRPr lang="zh-CN" altLang="en-US" sz="1600" kern="0">
                  <a:latin typeface="方正古隶简体" panose="03000509000000000000" charset="-122"/>
                  <a:ea typeface="方正古隶简体" panose="03000509000000000000" charset="-122"/>
                  <a:sym typeface="+mn-ea"/>
                </a:endParaRPr>
              </a:p>
            </p:txBody>
          </p:sp>
          <p:grpSp>
            <p:nvGrpSpPr>
              <p:cNvPr id="35" name="组合 34"/>
              <p:cNvGrpSpPr/>
              <p:nvPr/>
            </p:nvGrpSpPr>
            <p:grpSpPr>
              <a:xfrm>
                <a:off x="729367" y="2630902"/>
                <a:ext cx="494717" cy="495847"/>
                <a:chOff x="729295" y="2197788"/>
                <a:chExt cx="494668" cy="495798"/>
              </a:xfrm>
              <a:solidFill>
                <a:srgbClr val="4F2600"/>
              </a:solidFill>
            </p:grpSpPr>
            <p:sp>
              <p:nvSpPr>
                <p:cNvPr id="37" name="Oval 5"/>
                <p:cNvSpPr>
                  <a:spLocks noChangeArrowheads="1"/>
                </p:cNvSpPr>
                <p:nvPr/>
              </p:nvSpPr>
              <p:spPr bwMode="auto">
                <a:xfrm>
                  <a:off x="782479" y="2251094"/>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38" name="Oval 5"/>
                <p:cNvSpPr>
                  <a:spLocks noChangeArrowheads="1"/>
                </p:cNvSpPr>
                <p:nvPr/>
              </p:nvSpPr>
              <p:spPr bwMode="auto">
                <a:xfrm>
                  <a:off x="729295" y="2197788"/>
                  <a:ext cx="494668" cy="49579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grpSp>
        <p:grpSp>
          <p:nvGrpSpPr>
            <p:cNvPr id="28" name="Group 40"/>
            <p:cNvGrpSpPr/>
            <p:nvPr/>
          </p:nvGrpSpPr>
          <p:grpSpPr bwMode="auto">
            <a:xfrm>
              <a:off x="892263" y="2806444"/>
              <a:ext cx="174642" cy="168292"/>
              <a:chOff x="0" y="0"/>
              <a:chExt cx="110" cy="106"/>
            </a:xfrm>
            <a:solidFill>
              <a:schemeClr val="bg1"/>
            </a:solidFill>
          </p:grpSpPr>
          <p:sp>
            <p:nvSpPr>
              <p:cNvPr id="30" name="Freeform 41"/>
              <p:cNvSpPr/>
              <p:nvPr/>
            </p:nvSpPr>
            <p:spPr bwMode="auto">
              <a:xfrm>
                <a:off x="0" y="0"/>
                <a:ext cx="110" cy="69"/>
              </a:xfrm>
              <a:custGeom>
                <a:avLst/>
                <a:gdLst>
                  <a:gd name="T0" fmla="*/ 157 w 186"/>
                  <a:gd name="T1" fmla="*/ 118 h 118"/>
                  <a:gd name="T2" fmla="*/ 103 w 186"/>
                  <a:gd name="T3" fmla="*/ 118 h 118"/>
                  <a:gd name="T4" fmla="*/ 103 w 186"/>
                  <a:gd name="T5" fmla="*/ 113 h 118"/>
                  <a:gd name="T6" fmla="*/ 157 w 186"/>
                  <a:gd name="T7" fmla="*/ 113 h 118"/>
                  <a:gd name="T8" fmla="*/ 180 w 186"/>
                  <a:gd name="T9" fmla="*/ 89 h 118"/>
                  <a:gd name="T10" fmla="*/ 158 w 186"/>
                  <a:gd name="T11" fmla="*/ 66 h 118"/>
                  <a:gd name="T12" fmla="*/ 153 w 186"/>
                  <a:gd name="T13" fmla="*/ 66 h 118"/>
                  <a:gd name="T14" fmla="*/ 155 w 186"/>
                  <a:gd name="T15" fmla="*/ 62 h 118"/>
                  <a:gd name="T16" fmla="*/ 159 w 186"/>
                  <a:gd name="T17" fmla="*/ 44 h 118"/>
                  <a:gd name="T18" fmla="*/ 121 w 186"/>
                  <a:gd name="T19" fmla="*/ 6 h 118"/>
                  <a:gd name="T20" fmla="*/ 89 w 186"/>
                  <a:gd name="T21" fmla="*/ 22 h 118"/>
                  <a:gd name="T22" fmla="*/ 87 w 186"/>
                  <a:gd name="T23" fmla="*/ 24 h 118"/>
                  <a:gd name="T24" fmla="*/ 85 w 186"/>
                  <a:gd name="T25" fmla="*/ 22 h 118"/>
                  <a:gd name="T26" fmla="*/ 69 w 186"/>
                  <a:gd name="T27" fmla="*/ 15 h 118"/>
                  <a:gd name="T28" fmla="*/ 47 w 186"/>
                  <a:gd name="T29" fmla="*/ 36 h 118"/>
                  <a:gd name="T30" fmla="*/ 47 w 186"/>
                  <a:gd name="T31" fmla="*/ 39 h 118"/>
                  <a:gd name="T32" fmla="*/ 43 w 186"/>
                  <a:gd name="T33" fmla="*/ 39 h 118"/>
                  <a:gd name="T34" fmla="*/ 6 w 186"/>
                  <a:gd name="T35" fmla="*/ 76 h 118"/>
                  <a:gd name="T36" fmla="*/ 42 w 186"/>
                  <a:gd name="T37" fmla="*/ 113 h 118"/>
                  <a:gd name="T38" fmla="*/ 42 w 186"/>
                  <a:gd name="T39" fmla="*/ 113 h 118"/>
                  <a:gd name="T40" fmla="*/ 83 w 186"/>
                  <a:gd name="T41" fmla="*/ 113 h 118"/>
                  <a:gd name="T42" fmla="*/ 83 w 186"/>
                  <a:gd name="T43" fmla="*/ 118 h 118"/>
                  <a:gd name="T44" fmla="*/ 38 w 186"/>
                  <a:gd name="T45" fmla="*/ 118 h 118"/>
                  <a:gd name="T46" fmla="*/ 0 w 186"/>
                  <a:gd name="T47" fmla="*/ 76 h 118"/>
                  <a:gd name="T48" fmla="*/ 42 w 186"/>
                  <a:gd name="T49" fmla="*/ 33 h 118"/>
                  <a:gd name="T50" fmla="*/ 69 w 186"/>
                  <a:gd name="T51" fmla="*/ 10 h 118"/>
                  <a:gd name="T52" fmla="*/ 86 w 186"/>
                  <a:gd name="T53" fmla="*/ 15 h 118"/>
                  <a:gd name="T54" fmla="*/ 121 w 186"/>
                  <a:gd name="T55" fmla="*/ 0 h 118"/>
                  <a:gd name="T56" fmla="*/ 165 w 186"/>
                  <a:gd name="T57" fmla="*/ 44 h 118"/>
                  <a:gd name="T58" fmla="*/ 162 w 186"/>
                  <a:gd name="T59" fmla="*/ 61 h 118"/>
                  <a:gd name="T60" fmla="*/ 186 w 186"/>
                  <a:gd name="T61" fmla="*/ 89 h 118"/>
                  <a:gd name="T62" fmla="*/ 157 w 186"/>
                  <a:gd name="T6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18">
                    <a:moveTo>
                      <a:pt x="157" y="118"/>
                    </a:moveTo>
                    <a:cubicBezTo>
                      <a:pt x="103" y="118"/>
                      <a:pt x="103" y="118"/>
                      <a:pt x="103" y="118"/>
                    </a:cubicBezTo>
                    <a:cubicBezTo>
                      <a:pt x="103" y="113"/>
                      <a:pt x="103" y="113"/>
                      <a:pt x="103" y="113"/>
                    </a:cubicBezTo>
                    <a:cubicBezTo>
                      <a:pt x="157" y="113"/>
                      <a:pt x="157" y="113"/>
                      <a:pt x="157" y="113"/>
                    </a:cubicBezTo>
                    <a:cubicBezTo>
                      <a:pt x="170" y="113"/>
                      <a:pt x="180" y="102"/>
                      <a:pt x="180" y="89"/>
                    </a:cubicBezTo>
                    <a:cubicBezTo>
                      <a:pt x="180" y="77"/>
                      <a:pt x="170" y="67"/>
                      <a:pt x="158" y="66"/>
                    </a:cubicBezTo>
                    <a:cubicBezTo>
                      <a:pt x="153" y="66"/>
                      <a:pt x="153" y="66"/>
                      <a:pt x="153" y="66"/>
                    </a:cubicBezTo>
                    <a:cubicBezTo>
                      <a:pt x="155" y="62"/>
                      <a:pt x="155" y="62"/>
                      <a:pt x="155" y="62"/>
                    </a:cubicBezTo>
                    <a:cubicBezTo>
                      <a:pt x="158" y="56"/>
                      <a:pt x="159" y="51"/>
                      <a:pt x="159" y="44"/>
                    </a:cubicBezTo>
                    <a:cubicBezTo>
                      <a:pt x="159" y="23"/>
                      <a:pt x="142" y="6"/>
                      <a:pt x="121" y="6"/>
                    </a:cubicBezTo>
                    <a:cubicBezTo>
                      <a:pt x="108" y="6"/>
                      <a:pt x="97" y="12"/>
                      <a:pt x="89" y="22"/>
                    </a:cubicBezTo>
                    <a:cubicBezTo>
                      <a:pt x="87" y="24"/>
                      <a:pt x="87" y="24"/>
                      <a:pt x="87" y="24"/>
                    </a:cubicBezTo>
                    <a:cubicBezTo>
                      <a:pt x="85" y="22"/>
                      <a:pt x="85" y="22"/>
                      <a:pt x="85" y="22"/>
                    </a:cubicBezTo>
                    <a:cubicBezTo>
                      <a:pt x="81" y="18"/>
                      <a:pt x="75" y="15"/>
                      <a:pt x="69" y="15"/>
                    </a:cubicBezTo>
                    <a:cubicBezTo>
                      <a:pt x="58" y="15"/>
                      <a:pt x="48" y="25"/>
                      <a:pt x="47" y="36"/>
                    </a:cubicBezTo>
                    <a:cubicBezTo>
                      <a:pt x="47" y="39"/>
                      <a:pt x="47" y="39"/>
                      <a:pt x="47" y="39"/>
                    </a:cubicBezTo>
                    <a:cubicBezTo>
                      <a:pt x="43" y="39"/>
                      <a:pt x="43" y="39"/>
                      <a:pt x="43" y="39"/>
                    </a:cubicBezTo>
                    <a:cubicBezTo>
                      <a:pt x="23" y="39"/>
                      <a:pt x="6" y="55"/>
                      <a:pt x="6" y="76"/>
                    </a:cubicBezTo>
                    <a:cubicBezTo>
                      <a:pt x="6" y="96"/>
                      <a:pt x="22" y="112"/>
                      <a:pt x="42" y="113"/>
                    </a:cubicBezTo>
                    <a:cubicBezTo>
                      <a:pt x="42" y="113"/>
                      <a:pt x="42" y="113"/>
                      <a:pt x="42" y="113"/>
                    </a:cubicBezTo>
                    <a:cubicBezTo>
                      <a:pt x="83" y="113"/>
                      <a:pt x="83" y="113"/>
                      <a:pt x="83" y="113"/>
                    </a:cubicBezTo>
                    <a:cubicBezTo>
                      <a:pt x="83" y="118"/>
                      <a:pt x="83" y="118"/>
                      <a:pt x="83" y="118"/>
                    </a:cubicBezTo>
                    <a:cubicBezTo>
                      <a:pt x="38" y="118"/>
                      <a:pt x="38" y="118"/>
                      <a:pt x="38" y="118"/>
                    </a:cubicBezTo>
                    <a:cubicBezTo>
                      <a:pt x="17" y="116"/>
                      <a:pt x="0" y="98"/>
                      <a:pt x="0" y="76"/>
                    </a:cubicBezTo>
                    <a:cubicBezTo>
                      <a:pt x="0" y="52"/>
                      <a:pt x="19" y="34"/>
                      <a:pt x="42" y="33"/>
                    </a:cubicBezTo>
                    <a:cubicBezTo>
                      <a:pt x="44" y="20"/>
                      <a:pt x="55" y="10"/>
                      <a:pt x="69" y="10"/>
                    </a:cubicBezTo>
                    <a:cubicBezTo>
                      <a:pt x="76" y="10"/>
                      <a:pt x="82" y="12"/>
                      <a:pt x="86" y="15"/>
                    </a:cubicBezTo>
                    <a:cubicBezTo>
                      <a:pt x="95" y="5"/>
                      <a:pt x="107" y="0"/>
                      <a:pt x="121" y="0"/>
                    </a:cubicBezTo>
                    <a:cubicBezTo>
                      <a:pt x="145" y="0"/>
                      <a:pt x="165" y="20"/>
                      <a:pt x="165" y="44"/>
                    </a:cubicBezTo>
                    <a:cubicBezTo>
                      <a:pt x="165" y="50"/>
                      <a:pt x="164" y="56"/>
                      <a:pt x="162" y="61"/>
                    </a:cubicBezTo>
                    <a:cubicBezTo>
                      <a:pt x="176" y="63"/>
                      <a:pt x="186" y="75"/>
                      <a:pt x="186" y="89"/>
                    </a:cubicBezTo>
                    <a:cubicBezTo>
                      <a:pt x="186" y="105"/>
                      <a:pt x="173" y="118"/>
                      <a:pt x="157"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31" name="Freeform 42"/>
              <p:cNvSpPr/>
              <p:nvPr/>
            </p:nvSpPr>
            <p:spPr bwMode="auto">
              <a:xfrm>
                <a:off x="37" y="85"/>
                <a:ext cx="36" cy="21"/>
              </a:xfrm>
              <a:custGeom>
                <a:avLst/>
                <a:gdLst>
                  <a:gd name="T0" fmla="*/ 18 w 36"/>
                  <a:gd name="T1" fmla="*/ 21 h 21"/>
                  <a:gd name="T2" fmla="*/ 0 w 36"/>
                  <a:gd name="T3" fmla="*/ 3 h 21"/>
                  <a:gd name="T4" fmla="*/ 2 w 36"/>
                  <a:gd name="T5" fmla="*/ 0 h 21"/>
                  <a:gd name="T6" fmla="*/ 18 w 36"/>
                  <a:gd name="T7" fmla="*/ 16 h 21"/>
                  <a:gd name="T8" fmla="*/ 34 w 36"/>
                  <a:gd name="T9" fmla="*/ 0 h 21"/>
                  <a:gd name="T10" fmla="*/ 36 w 36"/>
                  <a:gd name="T11" fmla="*/ 3 h 21"/>
                  <a:gd name="T12" fmla="*/ 18 w 3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36" h="21">
                    <a:moveTo>
                      <a:pt x="18" y="21"/>
                    </a:moveTo>
                    <a:lnTo>
                      <a:pt x="0" y="3"/>
                    </a:lnTo>
                    <a:lnTo>
                      <a:pt x="2" y="0"/>
                    </a:lnTo>
                    <a:lnTo>
                      <a:pt x="18" y="16"/>
                    </a:lnTo>
                    <a:lnTo>
                      <a:pt x="34" y="0"/>
                    </a:lnTo>
                    <a:lnTo>
                      <a:pt x="36" y="3"/>
                    </a:lnTo>
                    <a:lnTo>
                      <a:pt x="18"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33" name="Rectangle 43"/>
              <p:cNvSpPr>
                <a:spLocks noChangeArrowheads="1"/>
              </p:cNvSpPr>
              <p:nvPr/>
            </p:nvSpPr>
            <p:spPr bwMode="auto">
              <a:xfrm>
                <a:off x="53" y="35"/>
                <a:ext cx="4" cy="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0-#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74247"/>
            <a:ext cx="9144000" cy="1470841"/>
          </a:xfrm>
          <a:prstGeom prst="rect">
            <a:avLst/>
          </a:prstGeom>
        </p:spPr>
      </p:pic>
      <p:pic>
        <p:nvPicPr>
          <p:cNvPr id="5" name="图片 4" descr="E:\素材\中国风素材\c805d5155102b3ec89c71e2754f5cd1d.pngc805d5155102b3ec89c71e2754f5cd1d"/>
          <p:cNvPicPr>
            <a:picLocks noChangeAspect="1"/>
          </p:cNvPicPr>
          <p:nvPr/>
        </p:nvPicPr>
        <p:blipFill>
          <a:blip r:embed="rId2"/>
          <a:srcRect/>
          <a:stretch>
            <a:fillRect/>
          </a:stretch>
        </p:blipFill>
        <p:spPr>
          <a:xfrm>
            <a:off x="6449695" y="2642870"/>
            <a:ext cx="2683510" cy="2556510"/>
          </a:xfrm>
          <a:prstGeom prst="rect">
            <a:avLst/>
          </a:prstGeom>
        </p:spPr>
      </p:pic>
      <p:pic>
        <p:nvPicPr>
          <p:cNvPr id="6" name="图片 5" descr="E:\素材\中国风素材\7f9573aff7d72c11f43b182fe1193993\106.png106"/>
          <p:cNvPicPr>
            <a:picLocks noChangeAspect="1"/>
          </p:cNvPicPr>
          <p:nvPr/>
        </p:nvPicPr>
        <p:blipFill>
          <a:blip r:embed="rId3"/>
          <a:srcRect/>
          <a:stretch>
            <a:fillRect/>
          </a:stretch>
        </p:blipFill>
        <p:spPr>
          <a:xfrm flipH="1">
            <a:off x="0" y="3205480"/>
            <a:ext cx="3512185" cy="1939290"/>
          </a:xfrm>
          <a:prstGeom prst="rect">
            <a:avLst/>
          </a:prstGeom>
        </p:spPr>
      </p:pic>
      <p:sp>
        <p:nvSpPr>
          <p:cNvPr id="9" name="文本框 8"/>
          <p:cNvSpPr txBox="1"/>
          <p:nvPr/>
        </p:nvSpPr>
        <p:spPr>
          <a:xfrm>
            <a:off x="1990899" y="1350054"/>
            <a:ext cx="5162550" cy="922020"/>
          </a:xfrm>
          <a:prstGeom prst="rect">
            <a:avLst/>
          </a:prstGeom>
          <a:noFill/>
        </p:spPr>
        <p:txBody>
          <a:bodyPr wrap="square" rtlCol="0">
            <a:spAutoFit/>
          </a:bodyPr>
          <a:lstStyle/>
          <a:p>
            <a:pPr algn="ctr"/>
            <a:r>
              <a:rPr lang="en-US"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01</a:t>
            </a:r>
            <a:endParaRPr lang="en-US"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endParaRPr>
          </a:p>
        </p:txBody>
      </p:sp>
      <p:sp>
        <p:nvSpPr>
          <p:cNvPr id="10" name="文本框 9"/>
          <p:cNvSpPr txBox="1"/>
          <p:nvPr/>
        </p:nvSpPr>
        <p:spPr>
          <a:xfrm>
            <a:off x="607573" y="1997032"/>
            <a:ext cx="7928854" cy="861774"/>
          </a:xfrm>
          <a:prstGeom prst="rect">
            <a:avLst/>
          </a:prstGeom>
          <a:noFill/>
        </p:spPr>
        <p:txBody>
          <a:bodyPr wrap="square" rtlCol="0">
            <a:spAutoFit/>
          </a:bodyPr>
          <a:lstStyle/>
          <a:p>
            <a:pPr algn="ctr"/>
            <a:r>
              <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中医古籍是一个伟大的宝库</a:t>
            </a:r>
            <a:endParaRPr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1895" y="3397532"/>
            <a:ext cx="1682499" cy="1002794"/>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4805" y="0"/>
            <a:ext cx="3719195" cy="14363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50" presetClass="entr" presetSubtype="0" decel="10000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strVal val="#ppt_w+.3"/>
                                          </p:val>
                                        </p:tav>
                                        <p:tav tm="100000">
                                          <p:val>
                                            <p:strVal val="#ppt_w"/>
                                          </p:val>
                                        </p:tav>
                                      </p:tavLst>
                                    </p:anim>
                                    <p:anim calcmode="lin" valueType="num">
                                      <p:cBhvr>
                                        <p:cTn id="25" dur="1000" fill="hold"/>
                                        <p:tgtEl>
                                          <p:spTgt spid="9"/>
                                        </p:tgtEl>
                                        <p:attrNameLst>
                                          <p:attrName>ppt_h</p:attrName>
                                        </p:attrNameLst>
                                      </p:cBhvr>
                                      <p:tavLst>
                                        <p:tav tm="0">
                                          <p:val>
                                            <p:strVal val="#ppt_h"/>
                                          </p:val>
                                        </p:tav>
                                        <p:tav tm="100000">
                                          <p:val>
                                            <p:strVal val="#ppt_h"/>
                                          </p:val>
                                        </p:tav>
                                      </p:tavLst>
                                    </p:anim>
                                    <p:animEffect transition="in" filter="fade">
                                      <p:cBhvr>
                                        <p:cTn id="26" dur="10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2" presetClass="entr" presetSubtype="8"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0-#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674232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7032820" cy="616854"/>
            <a:chOff x="731960" y="1706992"/>
            <a:chExt cx="7032820" cy="616854"/>
          </a:xfrm>
        </p:grpSpPr>
        <p:grpSp>
          <p:nvGrpSpPr>
            <p:cNvPr id="6" name="组合 5"/>
            <p:cNvGrpSpPr/>
            <p:nvPr/>
          </p:nvGrpSpPr>
          <p:grpSpPr>
            <a:xfrm>
              <a:off x="731960" y="1706992"/>
              <a:ext cx="7032820" cy="616854"/>
              <a:chOff x="731960" y="1706992"/>
              <a:chExt cx="7032820" cy="616854"/>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4" y="1732915"/>
                <a:ext cx="636079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全书</a:t>
                </a:r>
                <a:r>
                  <a:rPr lang="en-US" altLang="zh-CN" sz="1600" kern="0">
                    <a:latin typeface="方正古隶简体" panose="03000509000000000000" charset="-122"/>
                    <a:ea typeface="方正古隶简体" panose="03000509000000000000" charset="-122"/>
                    <a:sym typeface="+mn-ea"/>
                  </a:rPr>
                  <a:t>52</a:t>
                </a:r>
                <a:r>
                  <a:rPr lang="zh-CN" altLang="en-US" sz="1600" kern="0">
                    <a:latin typeface="方正古隶简体" panose="03000509000000000000" charset="-122"/>
                    <a:ea typeface="方正古隶简体" panose="03000509000000000000" charset="-122"/>
                    <a:sym typeface="+mn-ea"/>
                  </a:rPr>
                  <a:t>卷，共计</a:t>
                </a:r>
                <a:r>
                  <a:rPr lang="en-US" altLang="zh-CN" sz="1600" kern="0">
                    <a:latin typeface="方正古隶简体" panose="03000509000000000000" charset="-122"/>
                    <a:ea typeface="方正古隶简体" panose="03000509000000000000" charset="-122"/>
                    <a:sym typeface="+mn-ea"/>
                  </a:rPr>
                  <a:t>190</a:t>
                </a:r>
                <a:r>
                  <a:rPr lang="zh-CN" altLang="en-US" sz="1600" kern="0">
                    <a:latin typeface="方正古隶简体" panose="03000509000000000000" charset="-122"/>
                    <a:ea typeface="方正古隶简体" panose="03000509000000000000" charset="-122"/>
                    <a:sym typeface="+mn-ea"/>
                  </a:rPr>
                  <a:t>多万字，载有药物</a:t>
                </a:r>
                <a:r>
                  <a:rPr lang="en-US" altLang="zh-CN" sz="1600" kern="0">
                    <a:latin typeface="方正古隶简体" panose="03000509000000000000" charset="-122"/>
                    <a:ea typeface="方正古隶简体" panose="03000509000000000000" charset="-122"/>
                    <a:sym typeface="+mn-ea"/>
                  </a:rPr>
                  <a:t>1892</a:t>
                </a:r>
                <a:r>
                  <a:rPr lang="zh-CN" altLang="en-US" sz="1600" kern="0">
                    <a:latin typeface="方正古隶简体" panose="03000509000000000000" charset="-122"/>
                    <a:ea typeface="方正古隶简体" panose="03000509000000000000" charset="-122"/>
                    <a:sym typeface="+mn-ea"/>
                  </a:rPr>
                  <a:t>种，收集医方</a:t>
                </a:r>
                <a:r>
                  <a:rPr lang="en-US" altLang="zh-CN" sz="1600" kern="0">
                    <a:latin typeface="方正古隶简体" panose="03000509000000000000" charset="-122"/>
                    <a:ea typeface="方正古隶简体" panose="03000509000000000000" charset="-122"/>
                    <a:sym typeface="+mn-ea"/>
                  </a:rPr>
                  <a:t>11096</a:t>
                </a:r>
                <a:r>
                  <a:rPr lang="zh-CN" altLang="en-US" sz="1600" kern="0">
                    <a:latin typeface="方正古隶简体" panose="03000509000000000000" charset="-122"/>
                    <a:ea typeface="方正古隶简体" panose="03000509000000000000" charset="-122"/>
                    <a:sym typeface="+mn-ea"/>
                  </a:rPr>
                  <a:t>个，绘制精美插图</a:t>
                </a:r>
                <a:r>
                  <a:rPr lang="en-US" altLang="zh-CN" sz="1600" kern="0">
                    <a:latin typeface="方正古隶简体" panose="03000509000000000000" charset="-122"/>
                    <a:ea typeface="方正古隶简体" panose="03000509000000000000" charset="-122"/>
                    <a:sym typeface="+mn-ea"/>
                  </a:rPr>
                  <a:t>1109</a:t>
                </a:r>
                <a:r>
                  <a:rPr lang="zh-CN" altLang="en-US" sz="1600" kern="0">
                    <a:latin typeface="方正古隶简体" panose="03000509000000000000" charset="-122"/>
                    <a:ea typeface="方正古隶简体" panose="03000509000000000000" charset="-122"/>
                    <a:sym typeface="+mn-ea"/>
                  </a:rPr>
                  <a:t>幅，分为</a:t>
                </a:r>
                <a:r>
                  <a:rPr lang="en-US" altLang="zh-CN" sz="1600" kern="0">
                    <a:latin typeface="方正古隶简体" panose="03000509000000000000" charset="-122"/>
                    <a:ea typeface="方正古隶简体" panose="03000509000000000000" charset="-122"/>
                    <a:sym typeface="+mn-ea"/>
                  </a:rPr>
                  <a:t>16</a:t>
                </a:r>
                <a:r>
                  <a:rPr lang="zh-CN" altLang="en-US" sz="1600" kern="0">
                    <a:latin typeface="方正古隶简体" panose="03000509000000000000" charset="-122"/>
                    <a:ea typeface="方正古隶简体" panose="03000509000000000000" charset="-122"/>
                    <a:sym typeface="+mn-ea"/>
                  </a:rPr>
                  <a:t>部、</a:t>
                </a:r>
                <a:r>
                  <a:rPr lang="en-US" altLang="zh-CN" sz="1600" kern="0">
                    <a:latin typeface="方正古隶简体" panose="03000509000000000000" charset="-122"/>
                    <a:ea typeface="方正古隶简体" panose="03000509000000000000" charset="-122"/>
                    <a:sym typeface="+mn-ea"/>
                  </a:rPr>
                  <a:t>60</a:t>
                </a:r>
                <a:r>
                  <a:rPr lang="zh-CN" altLang="en-US" sz="1600" kern="0">
                    <a:latin typeface="方正古隶简体" panose="03000509000000000000" charset="-122"/>
                    <a:ea typeface="方正古隶简体" panose="03000509000000000000" charset="-122"/>
                    <a:sym typeface="+mn-ea"/>
                  </a:rPr>
                  <a:t>类。</a:t>
                </a:r>
                <a:endParaRPr lang="zh-CN" altLang="en-US" sz="1600" kern="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13614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1. </a:t>
            </a:r>
            <a:r>
              <a:rPr lang="zh-CN" altLang="en-US">
                <a:solidFill>
                  <a:schemeClr val="bg1"/>
                </a:solidFill>
                <a:latin typeface="方正古隶简体" panose="03000509000000000000" charset="-122"/>
                <a:ea typeface="方正古隶简体" panose="03000509000000000000" charset="-122"/>
              </a:rPr>
              <a:t>主要内容</a:t>
            </a:r>
            <a:endParaRPr lang="zh-CN" altLang="en-US">
              <a:solidFill>
                <a:schemeClr val="bg1"/>
              </a:solidFill>
              <a:latin typeface="方正古隶简体" panose="03000509000000000000" charset="-122"/>
              <a:ea typeface="方正古隶简体" panose="03000509000000000000" charset="-122"/>
            </a:endParaRPr>
          </a:p>
        </p:txBody>
      </p:sp>
      <p:grpSp>
        <p:nvGrpSpPr>
          <p:cNvPr id="24" name="组合 23"/>
          <p:cNvGrpSpPr/>
          <p:nvPr/>
        </p:nvGrpSpPr>
        <p:grpSpPr>
          <a:xfrm>
            <a:off x="731960" y="2284511"/>
            <a:ext cx="6903280" cy="1192560"/>
            <a:chOff x="729367" y="2630902"/>
            <a:chExt cx="6903280" cy="1192560"/>
          </a:xfrm>
        </p:grpSpPr>
        <p:grpSp>
          <p:nvGrpSpPr>
            <p:cNvPr id="25" name="组合 24"/>
            <p:cNvGrpSpPr/>
            <p:nvPr/>
          </p:nvGrpSpPr>
          <p:grpSpPr>
            <a:xfrm>
              <a:off x="729367" y="2630902"/>
              <a:ext cx="6903280" cy="1192560"/>
              <a:chOff x="729367" y="2630902"/>
              <a:chExt cx="6903280" cy="1192560"/>
            </a:xfrm>
          </p:grpSpPr>
          <p:sp>
            <p:nvSpPr>
              <p:cNvPr id="34" name="Rectangle 17"/>
              <p:cNvSpPr>
                <a:spLocks noChangeArrowheads="1"/>
              </p:cNvSpPr>
              <p:nvPr/>
            </p:nvSpPr>
            <p:spPr bwMode="auto">
              <a:xfrm>
                <a:off x="1403985" y="2641600"/>
                <a:ext cx="6228662"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不仅是一部药物学专著，而且其内容涉及植物学、动物学等诸多领域的实证知识。书中集</a:t>
                </a:r>
                <a:r>
                  <a:rPr lang="en-US" altLang="zh-CN" sz="1600" kern="0">
                    <a:latin typeface="方正古隶简体" panose="03000509000000000000" charset="-122"/>
                    <a:ea typeface="方正古隶简体" panose="03000509000000000000" charset="-122"/>
                    <a:sym typeface="+mn-ea"/>
                  </a:rPr>
                  <a:t>16</a:t>
                </a:r>
                <a:r>
                  <a:rPr lang="zh-CN" altLang="en-US" sz="1600" kern="0">
                    <a:latin typeface="方正古隶简体" panose="03000509000000000000" charset="-122"/>
                    <a:ea typeface="方正古隶简体" panose="03000509000000000000" charset="-122"/>
                    <a:sym typeface="+mn-ea"/>
                  </a:rPr>
                  <a:t>世纪以前药物学成就之大成，详细记载了</a:t>
                </a:r>
                <a:r>
                  <a:rPr lang="en-US" altLang="zh-CN" sz="1600" kern="0">
                    <a:latin typeface="方正古隶简体" panose="03000509000000000000" charset="-122"/>
                    <a:ea typeface="方正古隶简体" panose="03000509000000000000" charset="-122"/>
                    <a:sym typeface="+mn-ea"/>
                  </a:rPr>
                  <a:t>1892</a:t>
                </a:r>
                <a:r>
                  <a:rPr lang="zh-CN" altLang="en-US" sz="1600" kern="0">
                    <a:latin typeface="方正古隶简体" panose="03000509000000000000" charset="-122"/>
                    <a:ea typeface="方正古隶简体" panose="03000509000000000000" charset="-122"/>
                    <a:sym typeface="+mn-ea"/>
                  </a:rPr>
                  <a:t>种药物。首创科学的药物分类法，提高了生物学分类的准确性，是当时世界上最先进的分类方式。</a:t>
                </a:r>
                <a:endParaRPr lang="zh-CN" altLang="en-US" sz="1600" kern="0">
                  <a:latin typeface="方正古隶简体" panose="03000509000000000000" charset="-122"/>
                  <a:ea typeface="方正古隶简体" panose="03000509000000000000" charset="-122"/>
                  <a:sym typeface="+mn-ea"/>
                </a:endParaRPr>
              </a:p>
            </p:txBody>
          </p:sp>
          <p:grpSp>
            <p:nvGrpSpPr>
              <p:cNvPr id="35" name="组合 34"/>
              <p:cNvGrpSpPr/>
              <p:nvPr/>
            </p:nvGrpSpPr>
            <p:grpSpPr>
              <a:xfrm>
                <a:off x="729367" y="2630902"/>
                <a:ext cx="494717" cy="495847"/>
                <a:chOff x="729295" y="2197788"/>
                <a:chExt cx="494668" cy="495798"/>
              </a:xfrm>
              <a:solidFill>
                <a:srgbClr val="4F2600"/>
              </a:solidFill>
            </p:grpSpPr>
            <p:sp>
              <p:nvSpPr>
                <p:cNvPr id="37" name="Oval 5"/>
                <p:cNvSpPr>
                  <a:spLocks noChangeArrowheads="1"/>
                </p:cNvSpPr>
                <p:nvPr/>
              </p:nvSpPr>
              <p:spPr bwMode="auto">
                <a:xfrm>
                  <a:off x="782479" y="2251094"/>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38" name="Oval 5"/>
                <p:cNvSpPr>
                  <a:spLocks noChangeArrowheads="1"/>
                </p:cNvSpPr>
                <p:nvPr/>
              </p:nvSpPr>
              <p:spPr bwMode="auto">
                <a:xfrm>
                  <a:off x="729295" y="2197788"/>
                  <a:ext cx="494668" cy="49579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grpSp>
        <p:grpSp>
          <p:nvGrpSpPr>
            <p:cNvPr id="28" name="Group 40"/>
            <p:cNvGrpSpPr/>
            <p:nvPr/>
          </p:nvGrpSpPr>
          <p:grpSpPr bwMode="auto">
            <a:xfrm>
              <a:off x="892263" y="2806444"/>
              <a:ext cx="174642" cy="168292"/>
              <a:chOff x="0" y="0"/>
              <a:chExt cx="110" cy="106"/>
            </a:xfrm>
            <a:solidFill>
              <a:schemeClr val="bg1"/>
            </a:solidFill>
          </p:grpSpPr>
          <p:sp>
            <p:nvSpPr>
              <p:cNvPr id="30" name="Freeform 41"/>
              <p:cNvSpPr/>
              <p:nvPr/>
            </p:nvSpPr>
            <p:spPr bwMode="auto">
              <a:xfrm>
                <a:off x="0" y="0"/>
                <a:ext cx="110" cy="69"/>
              </a:xfrm>
              <a:custGeom>
                <a:avLst/>
                <a:gdLst>
                  <a:gd name="T0" fmla="*/ 157 w 186"/>
                  <a:gd name="T1" fmla="*/ 118 h 118"/>
                  <a:gd name="T2" fmla="*/ 103 w 186"/>
                  <a:gd name="T3" fmla="*/ 118 h 118"/>
                  <a:gd name="T4" fmla="*/ 103 w 186"/>
                  <a:gd name="T5" fmla="*/ 113 h 118"/>
                  <a:gd name="T6" fmla="*/ 157 w 186"/>
                  <a:gd name="T7" fmla="*/ 113 h 118"/>
                  <a:gd name="T8" fmla="*/ 180 w 186"/>
                  <a:gd name="T9" fmla="*/ 89 h 118"/>
                  <a:gd name="T10" fmla="*/ 158 w 186"/>
                  <a:gd name="T11" fmla="*/ 66 h 118"/>
                  <a:gd name="T12" fmla="*/ 153 w 186"/>
                  <a:gd name="T13" fmla="*/ 66 h 118"/>
                  <a:gd name="T14" fmla="*/ 155 w 186"/>
                  <a:gd name="T15" fmla="*/ 62 h 118"/>
                  <a:gd name="T16" fmla="*/ 159 w 186"/>
                  <a:gd name="T17" fmla="*/ 44 h 118"/>
                  <a:gd name="T18" fmla="*/ 121 w 186"/>
                  <a:gd name="T19" fmla="*/ 6 h 118"/>
                  <a:gd name="T20" fmla="*/ 89 w 186"/>
                  <a:gd name="T21" fmla="*/ 22 h 118"/>
                  <a:gd name="T22" fmla="*/ 87 w 186"/>
                  <a:gd name="T23" fmla="*/ 24 h 118"/>
                  <a:gd name="T24" fmla="*/ 85 w 186"/>
                  <a:gd name="T25" fmla="*/ 22 h 118"/>
                  <a:gd name="T26" fmla="*/ 69 w 186"/>
                  <a:gd name="T27" fmla="*/ 15 h 118"/>
                  <a:gd name="T28" fmla="*/ 47 w 186"/>
                  <a:gd name="T29" fmla="*/ 36 h 118"/>
                  <a:gd name="T30" fmla="*/ 47 w 186"/>
                  <a:gd name="T31" fmla="*/ 39 h 118"/>
                  <a:gd name="T32" fmla="*/ 43 w 186"/>
                  <a:gd name="T33" fmla="*/ 39 h 118"/>
                  <a:gd name="T34" fmla="*/ 6 w 186"/>
                  <a:gd name="T35" fmla="*/ 76 h 118"/>
                  <a:gd name="T36" fmla="*/ 42 w 186"/>
                  <a:gd name="T37" fmla="*/ 113 h 118"/>
                  <a:gd name="T38" fmla="*/ 42 w 186"/>
                  <a:gd name="T39" fmla="*/ 113 h 118"/>
                  <a:gd name="T40" fmla="*/ 83 w 186"/>
                  <a:gd name="T41" fmla="*/ 113 h 118"/>
                  <a:gd name="T42" fmla="*/ 83 w 186"/>
                  <a:gd name="T43" fmla="*/ 118 h 118"/>
                  <a:gd name="T44" fmla="*/ 38 w 186"/>
                  <a:gd name="T45" fmla="*/ 118 h 118"/>
                  <a:gd name="T46" fmla="*/ 0 w 186"/>
                  <a:gd name="T47" fmla="*/ 76 h 118"/>
                  <a:gd name="T48" fmla="*/ 42 w 186"/>
                  <a:gd name="T49" fmla="*/ 33 h 118"/>
                  <a:gd name="T50" fmla="*/ 69 w 186"/>
                  <a:gd name="T51" fmla="*/ 10 h 118"/>
                  <a:gd name="T52" fmla="*/ 86 w 186"/>
                  <a:gd name="T53" fmla="*/ 15 h 118"/>
                  <a:gd name="T54" fmla="*/ 121 w 186"/>
                  <a:gd name="T55" fmla="*/ 0 h 118"/>
                  <a:gd name="T56" fmla="*/ 165 w 186"/>
                  <a:gd name="T57" fmla="*/ 44 h 118"/>
                  <a:gd name="T58" fmla="*/ 162 w 186"/>
                  <a:gd name="T59" fmla="*/ 61 h 118"/>
                  <a:gd name="T60" fmla="*/ 186 w 186"/>
                  <a:gd name="T61" fmla="*/ 89 h 118"/>
                  <a:gd name="T62" fmla="*/ 157 w 186"/>
                  <a:gd name="T6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18">
                    <a:moveTo>
                      <a:pt x="157" y="118"/>
                    </a:moveTo>
                    <a:cubicBezTo>
                      <a:pt x="103" y="118"/>
                      <a:pt x="103" y="118"/>
                      <a:pt x="103" y="118"/>
                    </a:cubicBezTo>
                    <a:cubicBezTo>
                      <a:pt x="103" y="113"/>
                      <a:pt x="103" y="113"/>
                      <a:pt x="103" y="113"/>
                    </a:cubicBezTo>
                    <a:cubicBezTo>
                      <a:pt x="157" y="113"/>
                      <a:pt x="157" y="113"/>
                      <a:pt x="157" y="113"/>
                    </a:cubicBezTo>
                    <a:cubicBezTo>
                      <a:pt x="170" y="113"/>
                      <a:pt x="180" y="102"/>
                      <a:pt x="180" y="89"/>
                    </a:cubicBezTo>
                    <a:cubicBezTo>
                      <a:pt x="180" y="77"/>
                      <a:pt x="170" y="67"/>
                      <a:pt x="158" y="66"/>
                    </a:cubicBezTo>
                    <a:cubicBezTo>
                      <a:pt x="153" y="66"/>
                      <a:pt x="153" y="66"/>
                      <a:pt x="153" y="66"/>
                    </a:cubicBezTo>
                    <a:cubicBezTo>
                      <a:pt x="155" y="62"/>
                      <a:pt x="155" y="62"/>
                      <a:pt x="155" y="62"/>
                    </a:cubicBezTo>
                    <a:cubicBezTo>
                      <a:pt x="158" y="56"/>
                      <a:pt x="159" y="51"/>
                      <a:pt x="159" y="44"/>
                    </a:cubicBezTo>
                    <a:cubicBezTo>
                      <a:pt x="159" y="23"/>
                      <a:pt x="142" y="6"/>
                      <a:pt x="121" y="6"/>
                    </a:cubicBezTo>
                    <a:cubicBezTo>
                      <a:pt x="108" y="6"/>
                      <a:pt x="97" y="12"/>
                      <a:pt x="89" y="22"/>
                    </a:cubicBezTo>
                    <a:cubicBezTo>
                      <a:pt x="87" y="24"/>
                      <a:pt x="87" y="24"/>
                      <a:pt x="87" y="24"/>
                    </a:cubicBezTo>
                    <a:cubicBezTo>
                      <a:pt x="85" y="22"/>
                      <a:pt x="85" y="22"/>
                      <a:pt x="85" y="22"/>
                    </a:cubicBezTo>
                    <a:cubicBezTo>
                      <a:pt x="81" y="18"/>
                      <a:pt x="75" y="15"/>
                      <a:pt x="69" y="15"/>
                    </a:cubicBezTo>
                    <a:cubicBezTo>
                      <a:pt x="58" y="15"/>
                      <a:pt x="48" y="25"/>
                      <a:pt x="47" y="36"/>
                    </a:cubicBezTo>
                    <a:cubicBezTo>
                      <a:pt x="47" y="39"/>
                      <a:pt x="47" y="39"/>
                      <a:pt x="47" y="39"/>
                    </a:cubicBezTo>
                    <a:cubicBezTo>
                      <a:pt x="43" y="39"/>
                      <a:pt x="43" y="39"/>
                      <a:pt x="43" y="39"/>
                    </a:cubicBezTo>
                    <a:cubicBezTo>
                      <a:pt x="23" y="39"/>
                      <a:pt x="6" y="55"/>
                      <a:pt x="6" y="76"/>
                    </a:cubicBezTo>
                    <a:cubicBezTo>
                      <a:pt x="6" y="96"/>
                      <a:pt x="22" y="112"/>
                      <a:pt x="42" y="113"/>
                    </a:cubicBezTo>
                    <a:cubicBezTo>
                      <a:pt x="42" y="113"/>
                      <a:pt x="42" y="113"/>
                      <a:pt x="42" y="113"/>
                    </a:cubicBezTo>
                    <a:cubicBezTo>
                      <a:pt x="83" y="113"/>
                      <a:pt x="83" y="113"/>
                      <a:pt x="83" y="113"/>
                    </a:cubicBezTo>
                    <a:cubicBezTo>
                      <a:pt x="83" y="118"/>
                      <a:pt x="83" y="118"/>
                      <a:pt x="83" y="118"/>
                    </a:cubicBezTo>
                    <a:cubicBezTo>
                      <a:pt x="38" y="118"/>
                      <a:pt x="38" y="118"/>
                      <a:pt x="38" y="118"/>
                    </a:cubicBezTo>
                    <a:cubicBezTo>
                      <a:pt x="17" y="116"/>
                      <a:pt x="0" y="98"/>
                      <a:pt x="0" y="76"/>
                    </a:cubicBezTo>
                    <a:cubicBezTo>
                      <a:pt x="0" y="52"/>
                      <a:pt x="19" y="34"/>
                      <a:pt x="42" y="33"/>
                    </a:cubicBezTo>
                    <a:cubicBezTo>
                      <a:pt x="44" y="20"/>
                      <a:pt x="55" y="10"/>
                      <a:pt x="69" y="10"/>
                    </a:cubicBezTo>
                    <a:cubicBezTo>
                      <a:pt x="76" y="10"/>
                      <a:pt x="82" y="12"/>
                      <a:pt x="86" y="15"/>
                    </a:cubicBezTo>
                    <a:cubicBezTo>
                      <a:pt x="95" y="5"/>
                      <a:pt x="107" y="0"/>
                      <a:pt x="121" y="0"/>
                    </a:cubicBezTo>
                    <a:cubicBezTo>
                      <a:pt x="145" y="0"/>
                      <a:pt x="165" y="20"/>
                      <a:pt x="165" y="44"/>
                    </a:cubicBezTo>
                    <a:cubicBezTo>
                      <a:pt x="165" y="50"/>
                      <a:pt x="164" y="56"/>
                      <a:pt x="162" y="61"/>
                    </a:cubicBezTo>
                    <a:cubicBezTo>
                      <a:pt x="176" y="63"/>
                      <a:pt x="186" y="75"/>
                      <a:pt x="186" y="89"/>
                    </a:cubicBezTo>
                    <a:cubicBezTo>
                      <a:pt x="186" y="105"/>
                      <a:pt x="173" y="118"/>
                      <a:pt x="157"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31" name="Freeform 42"/>
              <p:cNvSpPr/>
              <p:nvPr/>
            </p:nvSpPr>
            <p:spPr bwMode="auto">
              <a:xfrm>
                <a:off x="37" y="85"/>
                <a:ext cx="36" cy="21"/>
              </a:xfrm>
              <a:custGeom>
                <a:avLst/>
                <a:gdLst>
                  <a:gd name="T0" fmla="*/ 18 w 36"/>
                  <a:gd name="T1" fmla="*/ 21 h 21"/>
                  <a:gd name="T2" fmla="*/ 0 w 36"/>
                  <a:gd name="T3" fmla="*/ 3 h 21"/>
                  <a:gd name="T4" fmla="*/ 2 w 36"/>
                  <a:gd name="T5" fmla="*/ 0 h 21"/>
                  <a:gd name="T6" fmla="*/ 18 w 36"/>
                  <a:gd name="T7" fmla="*/ 16 h 21"/>
                  <a:gd name="T8" fmla="*/ 34 w 36"/>
                  <a:gd name="T9" fmla="*/ 0 h 21"/>
                  <a:gd name="T10" fmla="*/ 36 w 36"/>
                  <a:gd name="T11" fmla="*/ 3 h 21"/>
                  <a:gd name="T12" fmla="*/ 18 w 3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36" h="21">
                    <a:moveTo>
                      <a:pt x="18" y="21"/>
                    </a:moveTo>
                    <a:lnTo>
                      <a:pt x="0" y="3"/>
                    </a:lnTo>
                    <a:lnTo>
                      <a:pt x="2" y="0"/>
                    </a:lnTo>
                    <a:lnTo>
                      <a:pt x="18" y="16"/>
                    </a:lnTo>
                    <a:lnTo>
                      <a:pt x="34" y="0"/>
                    </a:lnTo>
                    <a:lnTo>
                      <a:pt x="36" y="3"/>
                    </a:lnTo>
                    <a:lnTo>
                      <a:pt x="18"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33" name="Rectangle 43"/>
              <p:cNvSpPr>
                <a:spLocks noChangeArrowheads="1"/>
              </p:cNvSpPr>
              <p:nvPr/>
            </p:nvSpPr>
            <p:spPr bwMode="auto">
              <a:xfrm>
                <a:off x="53" y="35"/>
                <a:ext cx="4" cy="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grpSp>
        <p:nvGrpSpPr>
          <p:cNvPr id="39" name="组合 38"/>
          <p:cNvGrpSpPr/>
          <p:nvPr/>
        </p:nvGrpSpPr>
        <p:grpSpPr>
          <a:xfrm>
            <a:off x="726986" y="3725949"/>
            <a:ext cx="6809194" cy="912091"/>
            <a:chOff x="726986" y="3549356"/>
            <a:chExt cx="6809194" cy="912091"/>
          </a:xfrm>
        </p:grpSpPr>
        <p:grpSp>
          <p:nvGrpSpPr>
            <p:cNvPr id="40" name="组合 39"/>
            <p:cNvGrpSpPr/>
            <p:nvPr/>
          </p:nvGrpSpPr>
          <p:grpSpPr>
            <a:xfrm>
              <a:off x="726986" y="3549356"/>
              <a:ext cx="6809194" cy="912091"/>
              <a:chOff x="726986" y="3549356"/>
              <a:chExt cx="6809194" cy="912091"/>
            </a:xfrm>
          </p:grpSpPr>
          <p:sp>
            <p:nvSpPr>
              <p:cNvPr id="46" name="Rectangle 18"/>
              <p:cNvSpPr>
                <a:spLocks noChangeArrowheads="1"/>
              </p:cNvSpPr>
              <p:nvPr/>
            </p:nvSpPr>
            <p:spPr bwMode="auto">
              <a:xfrm>
                <a:off x="1403985" y="3575050"/>
                <a:ext cx="6132195"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中的大量古代植物、动物以及矿物知识历来受到中外学者的关注，某些内容曾被</a:t>
                </a:r>
                <a:r>
                  <a:rPr lang="en-US" altLang="zh-CN" sz="1600" kern="0">
                    <a:latin typeface="方正古隶简体" panose="03000509000000000000" charset="-122"/>
                    <a:ea typeface="方正古隶简体" panose="03000509000000000000" charset="-122"/>
                    <a:sym typeface="+mn-ea"/>
                  </a:rPr>
                  <a:t>19</a:t>
                </a:r>
                <a:r>
                  <a:rPr lang="zh-CN" altLang="en-US" sz="1600" kern="0">
                    <a:latin typeface="方正古隶简体" panose="03000509000000000000" charset="-122"/>
                    <a:ea typeface="方正古隶简体" panose="03000509000000000000" charset="-122"/>
                    <a:sym typeface="+mn-ea"/>
                  </a:rPr>
                  <a:t>世纪英国生物学家达尔文形成进化论所引用。达尔文称</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为中国古代的百科全书。</a:t>
                </a:r>
                <a:endParaRPr lang="zh-CN" altLang="en-US" sz="1600" kern="0" dirty="0">
                  <a:latin typeface="方正古隶简体" panose="03000509000000000000" charset="-122"/>
                  <a:ea typeface="方正古隶简体" panose="03000509000000000000" charset="-122"/>
                  <a:sym typeface="+mn-ea"/>
                </a:endParaRPr>
              </a:p>
            </p:txBody>
          </p:sp>
          <p:grpSp>
            <p:nvGrpSpPr>
              <p:cNvPr id="47" name="组合 46"/>
              <p:cNvGrpSpPr/>
              <p:nvPr/>
            </p:nvGrpSpPr>
            <p:grpSpPr>
              <a:xfrm>
                <a:off x="726986" y="3549356"/>
                <a:ext cx="499479" cy="500619"/>
                <a:chOff x="726914" y="3116152"/>
                <a:chExt cx="499430" cy="500570"/>
              </a:xfrm>
              <a:solidFill>
                <a:srgbClr val="CE7B01"/>
              </a:solidFill>
            </p:grpSpPr>
            <p:sp>
              <p:nvSpPr>
                <p:cNvPr id="48" name="Oval 5"/>
                <p:cNvSpPr>
                  <a:spLocks noChangeArrowheads="1"/>
                </p:cNvSpPr>
                <p:nvPr/>
              </p:nvSpPr>
              <p:spPr bwMode="auto">
                <a:xfrm>
                  <a:off x="782479" y="3171844"/>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49" name="Oval 5"/>
                <p:cNvSpPr>
                  <a:spLocks noChangeArrowheads="1"/>
                </p:cNvSpPr>
                <p:nvPr/>
              </p:nvSpPr>
              <p:spPr bwMode="auto">
                <a:xfrm>
                  <a:off x="726914" y="3116152"/>
                  <a:ext cx="499430" cy="500570"/>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grpSp>
        <p:grpSp>
          <p:nvGrpSpPr>
            <p:cNvPr id="41" name="Group 29"/>
            <p:cNvGrpSpPr/>
            <p:nvPr/>
          </p:nvGrpSpPr>
          <p:grpSpPr bwMode="auto">
            <a:xfrm>
              <a:off x="890676" y="3730460"/>
              <a:ext cx="177818" cy="163528"/>
              <a:chOff x="0" y="0"/>
              <a:chExt cx="112" cy="103"/>
            </a:xfrm>
            <a:solidFill>
              <a:schemeClr val="bg1"/>
            </a:solidFill>
          </p:grpSpPr>
          <p:sp>
            <p:nvSpPr>
              <p:cNvPr id="42" name="Freeform 30"/>
              <p:cNvSpPr/>
              <p:nvPr/>
            </p:nvSpPr>
            <p:spPr bwMode="auto">
              <a:xfrm>
                <a:off x="0" y="0"/>
                <a:ext cx="105" cy="103"/>
              </a:xfrm>
              <a:custGeom>
                <a:avLst/>
                <a:gdLst>
                  <a:gd name="T0" fmla="*/ 89 w 177"/>
                  <a:gd name="T1" fmla="*/ 176 h 176"/>
                  <a:gd name="T2" fmla="*/ 27 w 177"/>
                  <a:gd name="T3" fmla="*/ 151 h 176"/>
                  <a:gd name="T4" fmla="*/ 0 w 177"/>
                  <a:gd name="T5" fmla="*/ 89 h 176"/>
                  <a:gd name="T6" fmla="*/ 26 w 177"/>
                  <a:gd name="T7" fmla="*/ 26 h 176"/>
                  <a:gd name="T8" fmla="*/ 88 w 177"/>
                  <a:gd name="T9" fmla="*/ 0 h 176"/>
                  <a:gd name="T10" fmla="*/ 89 w 177"/>
                  <a:gd name="T11" fmla="*/ 0 h 176"/>
                  <a:gd name="T12" fmla="*/ 177 w 177"/>
                  <a:gd name="T13" fmla="*/ 88 h 176"/>
                  <a:gd name="T14" fmla="*/ 171 w 177"/>
                  <a:gd name="T15" fmla="*/ 88 h 176"/>
                  <a:gd name="T16" fmla="*/ 89 w 177"/>
                  <a:gd name="T17" fmla="*/ 6 h 176"/>
                  <a:gd name="T18" fmla="*/ 88 w 177"/>
                  <a:gd name="T19" fmla="*/ 6 h 176"/>
                  <a:gd name="T20" fmla="*/ 30 w 177"/>
                  <a:gd name="T21" fmla="*/ 30 h 176"/>
                  <a:gd name="T22" fmla="*/ 6 w 177"/>
                  <a:gd name="T23" fmla="*/ 89 h 176"/>
                  <a:gd name="T24" fmla="*/ 31 w 177"/>
                  <a:gd name="T25" fmla="*/ 147 h 176"/>
                  <a:gd name="T26" fmla="*/ 89 w 177"/>
                  <a:gd name="T27" fmla="*/ 170 h 176"/>
                  <a:gd name="T28" fmla="*/ 89 w 177"/>
                  <a:gd name="T29" fmla="*/ 170 h 176"/>
                  <a:gd name="T30" fmla="*/ 155 w 177"/>
                  <a:gd name="T31" fmla="*/ 136 h 176"/>
                  <a:gd name="T32" fmla="*/ 160 w 177"/>
                  <a:gd name="T33" fmla="*/ 139 h 176"/>
                  <a:gd name="T34" fmla="*/ 89 w 177"/>
                  <a:gd name="T35" fmla="*/ 176 h 176"/>
                  <a:gd name="T36" fmla="*/ 89 w 177"/>
                  <a:gd name="T3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6">
                    <a:moveTo>
                      <a:pt x="89" y="176"/>
                    </a:moveTo>
                    <a:cubicBezTo>
                      <a:pt x="65" y="176"/>
                      <a:pt x="43" y="167"/>
                      <a:pt x="27" y="151"/>
                    </a:cubicBezTo>
                    <a:cubicBezTo>
                      <a:pt x="10" y="134"/>
                      <a:pt x="0" y="112"/>
                      <a:pt x="0" y="89"/>
                    </a:cubicBezTo>
                    <a:cubicBezTo>
                      <a:pt x="0" y="65"/>
                      <a:pt x="9" y="43"/>
                      <a:pt x="26" y="26"/>
                    </a:cubicBezTo>
                    <a:cubicBezTo>
                      <a:pt x="42" y="9"/>
                      <a:pt x="64" y="0"/>
                      <a:pt x="88" y="0"/>
                    </a:cubicBezTo>
                    <a:cubicBezTo>
                      <a:pt x="88" y="0"/>
                      <a:pt x="88" y="0"/>
                      <a:pt x="89" y="0"/>
                    </a:cubicBezTo>
                    <a:cubicBezTo>
                      <a:pt x="137" y="0"/>
                      <a:pt x="176" y="39"/>
                      <a:pt x="177" y="88"/>
                    </a:cubicBezTo>
                    <a:cubicBezTo>
                      <a:pt x="171" y="88"/>
                      <a:pt x="171" y="88"/>
                      <a:pt x="171" y="88"/>
                    </a:cubicBezTo>
                    <a:cubicBezTo>
                      <a:pt x="170" y="43"/>
                      <a:pt x="134" y="6"/>
                      <a:pt x="89" y="6"/>
                    </a:cubicBezTo>
                    <a:cubicBezTo>
                      <a:pt x="88" y="6"/>
                      <a:pt x="88" y="6"/>
                      <a:pt x="88" y="6"/>
                    </a:cubicBezTo>
                    <a:cubicBezTo>
                      <a:pt x="66" y="6"/>
                      <a:pt x="46" y="15"/>
                      <a:pt x="30" y="30"/>
                    </a:cubicBezTo>
                    <a:cubicBezTo>
                      <a:pt x="15" y="46"/>
                      <a:pt x="6" y="67"/>
                      <a:pt x="6" y="89"/>
                    </a:cubicBezTo>
                    <a:cubicBezTo>
                      <a:pt x="7" y="111"/>
                      <a:pt x="15" y="131"/>
                      <a:pt x="31" y="147"/>
                    </a:cubicBezTo>
                    <a:cubicBezTo>
                      <a:pt x="46" y="162"/>
                      <a:pt x="67" y="170"/>
                      <a:pt x="89" y="170"/>
                    </a:cubicBezTo>
                    <a:cubicBezTo>
                      <a:pt x="89" y="170"/>
                      <a:pt x="89" y="170"/>
                      <a:pt x="89" y="170"/>
                    </a:cubicBezTo>
                    <a:cubicBezTo>
                      <a:pt x="115" y="170"/>
                      <a:pt x="140" y="157"/>
                      <a:pt x="155" y="136"/>
                    </a:cubicBezTo>
                    <a:cubicBezTo>
                      <a:pt x="160" y="139"/>
                      <a:pt x="160" y="139"/>
                      <a:pt x="160" y="139"/>
                    </a:cubicBezTo>
                    <a:cubicBezTo>
                      <a:pt x="144" y="162"/>
                      <a:pt x="117" y="176"/>
                      <a:pt x="89" y="176"/>
                    </a:cubicBezTo>
                    <a:cubicBezTo>
                      <a:pt x="89" y="176"/>
                      <a:pt x="89" y="176"/>
                      <a:pt x="8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43" name="Freeform 31"/>
              <p:cNvSpPr/>
              <p:nvPr/>
            </p:nvSpPr>
            <p:spPr bwMode="auto">
              <a:xfrm>
                <a:off x="89" y="39"/>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44" name="Freeform 32"/>
              <p:cNvSpPr>
                <a:spLocks noEditPoints="1"/>
              </p:cNvSpPr>
              <p:nvPr/>
            </p:nvSpPr>
            <p:spPr bwMode="auto">
              <a:xfrm>
                <a:off x="38" y="27"/>
                <a:ext cx="28" cy="24"/>
              </a:xfrm>
              <a:custGeom>
                <a:avLst/>
                <a:gdLst>
                  <a:gd name="T0" fmla="*/ 0 w 47"/>
                  <a:gd name="T1" fmla="*/ 41 h 41"/>
                  <a:gd name="T2" fmla="*/ 0 w 47"/>
                  <a:gd name="T3" fmla="*/ 24 h 41"/>
                  <a:gd name="T4" fmla="*/ 23 w 47"/>
                  <a:gd name="T5" fmla="*/ 0 h 41"/>
                  <a:gd name="T6" fmla="*/ 47 w 47"/>
                  <a:gd name="T7" fmla="*/ 24 h 41"/>
                  <a:gd name="T8" fmla="*/ 47 w 47"/>
                  <a:gd name="T9" fmla="*/ 40 h 41"/>
                  <a:gd name="T10" fmla="*/ 0 w 47"/>
                  <a:gd name="T11" fmla="*/ 41 h 41"/>
                  <a:gd name="T12" fmla="*/ 23 w 47"/>
                  <a:gd name="T13" fmla="*/ 6 h 41"/>
                  <a:gd name="T14" fmla="*/ 6 w 47"/>
                  <a:gd name="T15" fmla="*/ 24 h 41"/>
                  <a:gd name="T16" fmla="*/ 6 w 47"/>
                  <a:gd name="T17" fmla="*/ 35 h 41"/>
                  <a:gd name="T18" fmla="*/ 41 w 47"/>
                  <a:gd name="T19" fmla="*/ 34 h 41"/>
                  <a:gd name="T20" fmla="*/ 41 w 47"/>
                  <a:gd name="T21" fmla="*/ 24 h 41"/>
                  <a:gd name="T22" fmla="*/ 23 w 47"/>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1">
                    <a:moveTo>
                      <a:pt x="0" y="41"/>
                    </a:moveTo>
                    <a:cubicBezTo>
                      <a:pt x="0" y="24"/>
                      <a:pt x="0" y="24"/>
                      <a:pt x="0" y="24"/>
                    </a:cubicBezTo>
                    <a:cubicBezTo>
                      <a:pt x="0" y="11"/>
                      <a:pt x="10" y="0"/>
                      <a:pt x="23" y="0"/>
                    </a:cubicBezTo>
                    <a:cubicBezTo>
                      <a:pt x="36" y="0"/>
                      <a:pt x="47" y="11"/>
                      <a:pt x="47" y="24"/>
                    </a:cubicBezTo>
                    <a:cubicBezTo>
                      <a:pt x="47" y="40"/>
                      <a:pt x="47" y="40"/>
                      <a:pt x="47" y="40"/>
                    </a:cubicBezTo>
                    <a:lnTo>
                      <a:pt x="0" y="41"/>
                    </a:lnTo>
                    <a:close/>
                    <a:moveTo>
                      <a:pt x="23" y="6"/>
                    </a:moveTo>
                    <a:cubicBezTo>
                      <a:pt x="14" y="7"/>
                      <a:pt x="6" y="15"/>
                      <a:pt x="6" y="24"/>
                    </a:cubicBezTo>
                    <a:cubicBezTo>
                      <a:pt x="6" y="35"/>
                      <a:pt x="6" y="35"/>
                      <a:pt x="6" y="35"/>
                    </a:cubicBezTo>
                    <a:cubicBezTo>
                      <a:pt x="41" y="34"/>
                      <a:pt x="41" y="34"/>
                      <a:pt x="41" y="34"/>
                    </a:cubicBezTo>
                    <a:cubicBezTo>
                      <a:pt x="41" y="24"/>
                      <a:pt x="41" y="24"/>
                      <a:pt x="41" y="24"/>
                    </a:cubicBezTo>
                    <a:cubicBezTo>
                      <a:pt x="41" y="14"/>
                      <a:pt x="33" y="6"/>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45" name="Freeform 33"/>
              <p:cNvSpPr>
                <a:spLocks noEditPoints="1"/>
              </p:cNvSpPr>
              <p:nvPr/>
            </p:nvSpPr>
            <p:spPr bwMode="auto">
              <a:xfrm>
                <a:off x="32" y="47"/>
                <a:ext cx="41" cy="30"/>
              </a:xfrm>
              <a:custGeom>
                <a:avLst/>
                <a:gdLst>
                  <a:gd name="T0" fmla="*/ 4 w 68"/>
                  <a:gd name="T1" fmla="*/ 52 h 52"/>
                  <a:gd name="T2" fmla="*/ 4 w 68"/>
                  <a:gd name="T3" fmla="*/ 52 h 52"/>
                  <a:gd name="T4" fmla="*/ 0 w 68"/>
                  <a:gd name="T5" fmla="*/ 48 h 52"/>
                  <a:gd name="T6" fmla="*/ 0 w 68"/>
                  <a:gd name="T7" fmla="*/ 5 h 52"/>
                  <a:gd name="T8" fmla="*/ 4 w 68"/>
                  <a:gd name="T9" fmla="*/ 1 h 52"/>
                  <a:gd name="T10" fmla="*/ 63 w 68"/>
                  <a:gd name="T11" fmla="*/ 0 h 52"/>
                  <a:gd name="T12" fmla="*/ 67 w 68"/>
                  <a:gd name="T13" fmla="*/ 5 h 52"/>
                  <a:gd name="T14" fmla="*/ 68 w 68"/>
                  <a:gd name="T15" fmla="*/ 48 h 52"/>
                  <a:gd name="T16" fmla="*/ 66 w 68"/>
                  <a:gd name="T17" fmla="*/ 51 h 52"/>
                  <a:gd name="T18" fmla="*/ 63 w 68"/>
                  <a:gd name="T19" fmla="*/ 52 h 52"/>
                  <a:gd name="T20" fmla="*/ 4 w 68"/>
                  <a:gd name="T21" fmla="*/ 52 h 52"/>
                  <a:gd name="T22" fmla="*/ 6 w 68"/>
                  <a:gd name="T23" fmla="*/ 7 h 52"/>
                  <a:gd name="T24" fmla="*/ 6 w 68"/>
                  <a:gd name="T25" fmla="*/ 46 h 52"/>
                  <a:gd name="T26" fmla="*/ 62 w 68"/>
                  <a:gd name="T27" fmla="*/ 46 h 52"/>
                  <a:gd name="T28" fmla="*/ 61 w 68"/>
                  <a:gd name="T29" fmla="*/ 6 h 52"/>
                  <a:gd name="T30" fmla="*/ 6 w 68"/>
                  <a:gd name="T3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52">
                    <a:moveTo>
                      <a:pt x="4" y="52"/>
                    </a:moveTo>
                    <a:cubicBezTo>
                      <a:pt x="4" y="52"/>
                      <a:pt x="4" y="52"/>
                      <a:pt x="4" y="52"/>
                    </a:cubicBezTo>
                    <a:cubicBezTo>
                      <a:pt x="2" y="52"/>
                      <a:pt x="0" y="50"/>
                      <a:pt x="0" y="48"/>
                    </a:cubicBezTo>
                    <a:cubicBezTo>
                      <a:pt x="0" y="5"/>
                      <a:pt x="0" y="5"/>
                      <a:pt x="0" y="5"/>
                    </a:cubicBezTo>
                    <a:cubicBezTo>
                      <a:pt x="0" y="3"/>
                      <a:pt x="2" y="1"/>
                      <a:pt x="4" y="1"/>
                    </a:cubicBezTo>
                    <a:cubicBezTo>
                      <a:pt x="63" y="0"/>
                      <a:pt x="63" y="0"/>
                      <a:pt x="63" y="0"/>
                    </a:cubicBezTo>
                    <a:cubicBezTo>
                      <a:pt x="66" y="0"/>
                      <a:pt x="67" y="2"/>
                      <a:pt x="67" y="5"/>
                    </a:cubicBezTo>
                    <a:cubicBezTo>
                      <a:pt x="68" y="48"/>
                      <a:pt x="68" y="48"/>
                      <a:pt x="68" y="48"/>
                    </a:cubicBezTo>
                    <a:cubicBezTo>
                      <a:pt x="68" y="49"/>
                      <a:pt x="67" y="50"/>
                      <a:pt x="66" y="51"/>
                    </a:cubicBezTo>
                    <a:cubicBezTo>
                      <a:pt x="66" y="51"/>
                      <a:pt x="65" y="52"/>
                      <a:pt x="63" y="52"/>
                    </a:cubicBezTo>
                    <a:lnTo>
                      <a:pt x="4" y="52"/>
                    </a:lnTo>
                    <a:close/>
                    <a:moveTo>
                      <a:pt x="6" y="7"/>
                    </a:moveTo>
                    <a:cubicBezTo>
                      <a:pt x="6" y="46"/>
                      <a:pt x="6" y="46"/>
                      <a:pt x="6" y="46"/>
                    </a:cubicBezTo>
                    <a:cubicBezTo>
                      <a:pt x="62" y="46"/>
                      <a:pt x="62" y="46"/>
                      <a:pt x="62" y="46"/>
                    </a:cubicBezTo>
                    <a:cubicBezTo>
                      <a:pt x="61" y="6"/>
                      <a:pt x="61" y="6"/>
                      <a:pt x="61" y="6"/>
                    </a:cubicBezTo>
                    <a:lnTo>
                      <a:pt x="6"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0-#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0-#ppt_w/2"/>
                                          </p:val>
                                        </p:tav>
                                        <p:tav tm="100000">
                                          <p:val>
                                            <p:strVal val="#ppt_x"/>
                                          </p:val>
                                        </p:tav>
                                      </p:tavLst>
                                    </p:anim>
                                    <p:anim calcmode="lin" valueType="num">
                                      <p:cBhvr additive="base">
                                        <p:cTn id="2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732144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7032820" cy="495635"/>
            <a:chOff x="731960" y="1706992"/>
            <a:chExt cx="7032820" cy="495635"/>
          </a:xfrm>
        </p:grpSpPr>
        <p:grpSp>
          <p:nvGrpSpPr>
            <p:cNvPr id="6" name="组合 5"/>
            <p:cNvGrpSpPr/>
            <p:nvPr/>
          </p:nvGrpSpPr>
          <p:grpSpPr>
            <a:xfrm>
              <a:off x="731960" y="1706992"/>
              <a:ext cx="7032820" cy="495635"/>
              <a:chOff x="731960" y="1706992"/>
              <a:chExt cx="7032820" cy="495635"/>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4" y="1804315"/>
                <a:ext cx="6360796" cy="28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2. 1</a:t>
                </a:r>
                <a:r>
                  <a:rPr lang="zh-CN" altLang="en-US" sz="1600" kern="0">
                    <a:latin typeface="方正古隶简体" panose="03000509000000000000" charset="-122"/>
                    <a:ea typeface="方正古隶简体" panose="03000509000000000000" charset="-122"/>
                    <a:sym typeface="+mn-ea"/>
                  </a:rPr>
                  <a:t>时代意义</a:t>
                </a:r>
                <a:endParaRPr lang="zh-CN" altLang="en-US" sz="1600" kern="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13614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2.</a:t>
            </a:r>
            <a:r>
              <a:rPr lang="zh-CN" altLang="en-US">
                <a:solidFill>
                  <a:schemeClr val="bg1"/>
                </a:solidFill>
                <a:latin typeface="方正古隶简体" panose="03000509000000000000" charset="-122"/>
                <a:ea typeface="方正古隶简体" panose="03000509000000000000" charset="-122"/>
              </a:rPr>
              <a:t>科学内涵及意义</a:t>
            </a:r>
            <a:endParaRPr lang="zh-CN" altLang="en-US">
              <a:solidFill>
                <a:schemeClr val="bg1"/>
              </a:solidFill>
              <a:latin typeface="方正古隶简体" panose="03000509000000000000" charset="-122"/>
              <a:ea typeface="方正古隶简体" panose="03000509000000000000" charset="-122"/>
            </a:endParaRPr>
          </a:p>
        </p:txBody>
      </p:sp>
      <p:sp>
        <p:nvSpPr>
          <p:cNvPr id="50" name="Rectangle 16"/>
          <p:cNvSpPr>
            <a:spLocks noChangeArrowheads="1"/>
          </p:cNvSpPr>
          <p:nvPr/>
        </p:nvSpPr>
        <p:spPr bwMode="auto">
          <a:xfrm>
            <a:off x="1388062" y="1850513"/>
            <a:ext cx="636079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记载与总结了中国</a:t>
            </a:r>
            <a:r>
              <a:rPr lang="en-US" altLang="zh-CN" sz="1600" kern="0">
                <a:latin typeface="方正古隶简体" panose="03000509000000000000" charset="-122"/>
                <a:ea typeface="方正古隶简体" panose="03000509000000000000" charset="-122"/>
                <a:sym typeface="+mn-ea"/>
              </a:rPr>
              <a:t>16</a:t>
            </a:r>
            <a:r>
              <a:rPr lang="zh-CN" altLang="en-US" sz="1600" kern="0">
                <a:latin typeface="方正古隶简体" panose="03000509000000000000" charset="-122"/>
                <a:ea typeface="方正古隶简体" panose="03000509000000000000" charset="-122"/>
                <a:sym typeface="+mn-ea"/>
              </a:rPr>
              <a:t>世纪以前传统药物学成就。其改进了传统的药物分类法，提高了生物学分类的科学性，是当时世界上最先进的分类方式。李时珍对世界科学的贡献足以与同时代的欧洲文艺复兴时期最好的科学家相比，而</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本身亦不失为从中世纪科学向近代科学转型时期具有近代科学精神的最高水平的古典科学杰作。</a:t>
            </a:r>
            <a:endParaRPr lang="zh-CN" altLang="en-US" sz="1600" kern="0">
              <a:latin typeface="方正古隶简体" panose="03000509000000000000" charset="-122"/>
              <a:ea typeface="方正古隶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0-#ppt_w/2"/>
                                          </p:val>
                                        </p:tav>
                                        <p:tav tm="100000">
                                          <p:val>
                                            <p:strVal val="#ppt_x"/>
                                          </p:val>
                                        </p:tav>
                                      </p:tavLst>
                                    </p:anim>
                                    <p:anim calcmode="lin" valueType="num">
                                      <p:cBhvr additive="base">
                                        <p:cTn id="20"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69556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3626680" cy="495635"/>
            <a:chOff x="731960" y="1706992"/>
            <a:chExt cx="3626680" cy="495635"/>
          </a:xfrm>
        </p:grpSpPr>
        <p:grpSp>
          <p:nvGrpSpPr>
            <p:cNvPr id="6" name="组合 5"/>
            <p:cNvGrpSpPr/>
            <p:nvPr/>
          </p:nvGrpSpPr>
          <p:grpSpPr>
            <a:xfrm>
              <a:off x="731960" y="1706992"/>
              <a:ext cx="3626680" cy="495635"/>
              <a:chOff x="731960" y="1706992"/>
              <a:chExt cx="3626680" cy="495635"/>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3" y="1788463"/>
                <a:ext cx="2954657" cy="28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2.2 </a:t>
                </a:r>
                <a:r>
                  <a:rPr lang="zh-CN" altLang="en-US" sz="1600" kern="0">
                    <a:latin typeface="方正古隶简体" panose="03000509000000000000" charset="-122"/>
                    <a:ea typeface="方正古隶简体" panose="03000509000000000000" charset="-122"/>
                    <a:sym typeface="+mn-ea"/>
                  </a:rPr>
                  <a:t>地域意义</a:t>
                </a:r>
                <a:endParaRPr lang="zh-CN" altLang="en-US" sz="1600" kern="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13614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2.</a:t>
            </a:r>
            <a:r>
              <a:rPr lang="zh-CN" altLang="en-US">
                <a:solidFill>
                  <a:schemeClr val="bg1"/>
                </a:solidFill>
                <a:latin typeface="方正古隶简体" panose="03000509000000000000" charset="-122"/>
                <a:ea typeface="方正古隶简体" panose="03000509000000000000" charset="-122"/>
              </a:rPr>
              <a:t>科学内涵及意义</a:t>
            </a:r>
            <a:endParaRPr lang="zh-CN" altLang="en-US">
              <a:solidFill>
                <a:schemeClr val="bg1"/>
              </a:solidFill>
              <a:latin typeface="方正古隶简体" panose="03000509000000000000" charset="-122"/>
              <a:ea typeface="方正古隶简体" panose="03000509000000000000" charset="-122"/>
            </a:endParaRPr>
          </a:p>
        </p:txBody>
      </p:sp>
      <p:pic>
        <p:nvPicPr>
          <p:cNvPr id="2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4462" y="1398246"/>
            <a:ext cx="2203539" cy="330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16"/>
          <p:cNvSpPr>
            <a:spLocks noChangeArrowheads="1"/>
          </p:cNvSpPr>
          <p:nvPr/>
        </p:nvSpPr>
        <p:spPr bwMode="auto">
          <a:xfrm>
            <a:off x="1388062" y="1850513"/>
            <a:ext cx="2856278" cy="206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不仅记载了</a:t>
            </a:r>
            <a:r>
              <a:rPr lang="en-US" altLang="zh-CN" sz="1600" kern="0">
                <a:latin typeface="方正古隶简体" panose="03000509000000000000" charset="-122"/>
                <a:ea typeface="方正古隶简体" panose="03000509000000000000" charset="-122"/>
                <a:sym typeface="+mn-ea"/>
              </a:rPr>
              <a:t>16</a:t>
            </a:r>
            <a:r>
              <a:rPr lang="zh-CN" altLang="en-US" sz="1600" kern="0">
                <a:latin typeface="方正古隶简体" panose="03000509000000000000" charset="-122"/>
                <a:ea typeface="方正古隶简体" panose="03000509000000000000" charset="-122"/>
                <a:sym typeface="+mn-ea"/>
              </a:rPr>
              <a:t>世纪以前中国的药物资源，还记载了一些从海外传入的天然药物及其相关知识，例如波斯、印度及地中海等地区。</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对世界自然科学也有举世瞩目的公认贡献。</a:t>
            </a:r>
            <a:endParaRPr lang="zh-CN" altLang="en-US" sz="1600" kern="0">
              <a:latin typeface="方正古隶简体" panose="03000509000000000000" charset="-122"/>
              <a:ea typeface="方正古隶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71461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3626680" cy="495635"/>
            <a:chOff x="731960" y="1706992"/>
            <a:chExt cx="3626680" cy="495635"/>
          </a:xfrm>
        </p:grpSpPr>
        <p:grpSp>
          <p:nvGrpSpPr>
            <p:cNvPr id="6" name="组合 5"/>
            <p:cNvGrpSpPr/>
            <p:nvPr/>
          </p:nvGrpSpPr>
          <p:grpSpPr>
            <a:xfrm>
              <a:off x="731960" y="1706992"/>
              <a:ext cx="3626680" cy="495635"/>
              <a:chOff x="731960" y="1706992"/>
              <a:chExt cx="3626680" cy="495635"/>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3" y="1788463"/>
                <a:ext cx="2954657" cy="28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2.3 </a:t>
                </a:r>
                <a:r>
                  <a:rPr lang="zh-CN" altLang="en-US" sz="1600" kern="0">
                    <a:latin typeface="方正古隶简体" panose="03000509000000000000" charset="-122"/>
                    <a:ea typeface="方正古隶简体" panose="03000509000000000000" charset="-122"/>
                    <a:sym typeface="+mn-ea"/>
                  </a:rPr>
                  <a:t>人文意义</a:t>
                </a:r>
                <a:endParaRPr lang="zh-CN" altLang="en-US" sz="1600" kern="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13614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2.</a:t>
            </a:r>
            <a:r>
              <a:rPr lang="zh-CN" altLang="en-US">
                <a:solidFill>
                  <a:schemeClr val="bg1"/>
                </a:solidFill>
                <a:latin typeface="方正古隶简体" panose="03000509000000000000" charset="-122"/>
                <a:ea typeface="方正古隶简体" panose="03000509000000000000" charset="-122"/>
              </a:rPr>
              <a:t>科学内涵及意义</a:t>
            </a:r>
            <a:endParaRPr lang="zh-CN" altLang="en-US">
              <a:solidFill>
                <a:schemeClr val="bg1"/>
              </a:solidFill>
              <a:latin typeface="方正古隶简体" panose="03000509000000000000" charset="-122"/>
              <a:ea typeface="方正古隶简体" panose="03000509000000000000" charset="-122"/>
            </a:endParaRPr>
          </a:p>
        </p:txBody>
      </p:sp>
      <p:sp>
        <p:nvSpPr>
          <p:cNvPr id="22" name="Rectangle 16"/>
          <p:cNvSpPr>
            <a:spLocks noChangeArrowheads="1"/>
          </p:cNvSpPr>
          <p:nvPr/>
        </p:nvSpPr>
        <p:spPr bwMode="auto">
          <a:xfrm>
            <a:off x="1388062" y="1850513"/>
            <a:ext cx="4425998" cy="265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李时珍（</a:t>
            </a:r>
            <a:r>
              <a:rPr lang="en-US" altLang="zh-CN" sz="1600" kern="0">
                <a:latin typeface="方正古隶简体" panose="03000509000000000000" charset="-122"/>
                <a:ea typeface="方正古隶简体" panose="03000509000000000000" charset="-122"/>
                <a:sym typeface="+mn-ea"/>
              </a:rPr>
              <a:t>1518-1593</a:t>
            </a:r>
            <a:r>
              <a:rPr lang="zh-CN" altLang="en-US" sz="1600" kern="0">
                <a:latin typeface="方正古隶简体" panose="03000509000000000000" charset="-122"/>
                <a:ea typeface="方正古隶简体" panose="03000509000000000000" charset="-122"/>
                <a:sym typeface="+mn-ea"/>
              </a:rPr>
              <a:t>）</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是中国历史上伟大的医学家和药物学家。</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他</a:t>
            </a:r>
            <a:r>
              <a:rPr lang="en-US" altLang="zh-CN" sz="1600" kern="0">
                <a:latin typeface="方正古隶简体" panose="03000509000000000000" charset="-122"/>
                <a:ea typeface="方正古隶简体" panose="03000509000000000000" charset="-122"/>
                <a:sym typeface="+mn-ea"/>
              </a:rPr>
              <a:t>30</a:t>
            </a:r>
            <a:r>
              <a:rPr lang="zh-CN" altLang="en-US" sz="1600" kern="0">
                <a:latin typeface="方正古隶简体" panose="03000509000000000000" charset="-122"/>
                <a:ea typeface="方正古隶简体" panose="03000509000000000000" charset="-122"/>
                <a:sym typeface="+mn-ea"/>
              </a:rPr>
              <a:t>年的研究工作凝聚成了史诗般的巨著</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，这是他对医学的突出贡献。</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还撰写了其余</a:t>
            </a:r>
            <a:r>
              <a:rPr lang="en-US" altLang="zh-CN" sz="1600" kern="0">
                <a:latin typeface="方正古隶简体" panose="03000509000000000000" charset="-122"/>
                <a:ea typeface="方正古隶简体" panose="03000509000000000000" charset="-122"/>
                <a:sym typeface="+mn-ea"/>
              </a:rPr>
              <a:t>11</a:t>
            </a:r>
            <a:r>
              <a:rPr lang="zh-CN" altLang="en-US" sz="1600" kern="0">
                <a:latin typeface="方正古隶简体" panose="03000509000000000000" charset="-122"/>
                <a:ea typeface="方正古隶简体" panose="03000509000000000000" charset="-122"/>
                <a:sym typeface="+mn-ea"/>
              </a:rPr>
              <a:t>部医学著作，如</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濒湖脉学</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奇经八脉考</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等。</a:t>
            </a:r>
            <a:endParaRPr lang="zh-CN" altLang="en-US" sz="1600" kern="0">
              <a:latin typeface="方正古隶简体" panose="03000509000000000000" charset="-122"/>
              <a:ea typeface="方正古隶简体" panose="03000509000000000000" charset="-122"/>
              <a:sym typeface="+mn-ea"/>
            </a:endParaRPr>
          </a:p>
        </p:txBody>
      </p:sp>
      <p:pic>
        <p:nvPicPr>
          <p:cNvPr id="23" name="Picture 5" descr="1_095458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0" y="1840676"/>
            <a:ext cx="2164080" cy="2838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780404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31960" y="1345041"/>
            <a:ext cx="3626680" cy="495635"/>
            <a:chOff x="731960" y="1706992"/>
            <a:chExt cx="3626680" cy="495635"/>
          </a:xfrm>
        </p:grpSpPr>
        <p:grpSp>
          <p:nvGrpSpPr>
            <p:cNvPr id="6" name="组合 5"/>
            <p:cNvGrpSpPr/>
            <p:nvPr/>
          </p:nvGrpSpPr>
          <p:grpSpPr>
            <a:xfrm>
              <a:off x="731960" y="1706992"/>
              <a:ext cx="3626680" cy="495635"/>
              <a:chOff x="731960" y="1706992"/>
              <a:chExt cx="3626680" cy="495635"/>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3" y="1788463"/>
                <a:ext cx="2954657" cy="28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2.4</a:t>
                </a:r>
                <a:r>
                  <a:rPr lang="zh-CN" altLang="en-US" sz="1600" kern="0">
                    <a:latin typeface="方正古隶简体" panose="03000509000000000000" charset="-122"/>
                    <a:ea typeface="方正古隶简体" panose="03000509000000000000" charset="-122"/>
                    <a:sym typeface="+mn-ea"/>
                  </a:rPr>
                  <a:t>文献意义</a:t>
                </a:r>
                <a:endParaRPr lang="zh-CN" altLang="en-US" sz="1600" kern="0">
                  <a:latin typeface="方正古隶简体" panose="03000509000000000000" charset="-122"/>
                  <a:ea typeface="方正古隶简体" panose="03000509000000000000" charset="-122"/>
                  <a:sym typeface="+mn-ea"/>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13614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2.</a:t>
            </a:r>
            <a:r>
              <a:rPr lang="zh-CN" altLang="en-US">
                <a:solidFill>
                  <a:schemeClr val="bg1"/>
                </a:solidFill>
                <a:latin typeface="方正古隶简体" panose="03000509000000000000" charset="-122"/>
                <a:ea typeface="方正古隶简体" panose="03000509000000000000" charset="-122"/>
              </a:rPr>
              <a:t>科学内涵及意义</a:t>
            </a:r>
            <a:endParaRPr lang="zh-CN" altLang="en-US">
              <a:solidFill>
                <a:schemeClr val="bg1"/>
              </a:solidFill>
              <a:latin typeface="方正古隶简体" panose="03000509000000000000" charset="-122"/>
              <a:ea typeface="方正古隶简体" panose="03000509000000000000" charset="-122"/>
            </a:endParaRPr>
          </a:p>
        </p:txBody>
      </p:sp>
      <p:sp>
        <p:nvSpPr>
          <p:cNvPr id="22" name="Rectangle 16"/>
          <p:cNvSpPr>
            <a:spLocks noChangeArrowheads="1"/>
          </p:cNvSpPr>
          <p:nvPr/>
        </p:nvSpPr>
        <p:spPr bwMode="auto">
          <a:xfrm>
            <a:off x="1388062" y="1850513"/>
            <a:ext cx="2409934" cy="265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a:t>
            </a:r>
            <a:r>
              <a:rPr lang="en-US" altLang="zh-CN" sz="1600" kern="0">
                <a:latin typeface="方正古隶简体" panose="03000509000000000000" charset="-122"/>
                <a:ea typeface="方正古隶简体" panose="03000509000000000000" charset="-122"/>
                <a:sym typeface="+mn-ea"/>
              </a:rPr>
              <a:t>1593</a:t>
            </a:r>
            <a:r>
              <a:rPr lang="zh-CN" altLang="en-US" sz="1600" kern="0">
                <a:latin typeface="方正古隶简体" panose="03000509000000000000" charset="-122"/>
                <a:ea typeface="方正古隶简体" panose="03000509000000000000" charset="-122"/>
                <a:sym typeface="+mn-ea"/>
              </a:rPr>
              <a:t>年版</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是世界现存的</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稀有版本，为</a:t>
            </a:r>
            <a:r>
              <a:rPr lang="en-US" altLang="zh-CN" sz="1600" kern="0">
                <a:latin typeface="方正古隶简体" panose="03000509000000000000" charset="-122"/>
                <a:ea typeface="方正古隶简体" panose="03000509000000000000" charset="-122"/>
                <a:sym typeface="+mn-ea"/>
              </a:rPr>
              <a:t>1593</a:t>
            </a:r>
            <a:r>
              <a:rPr lang="zh-CN" altLang="en-US" sz="1600" kern="0">
                <a:latin typeface="方正古隶简体" panose="03000509000000000000" charset="-122"/>
                <a:ea typeface="方正古隶简体" panose="03000509000000000000" charset="-122"/>
                <a:sym typeface="+mn-ea"/>
              </a:rPr>
              <a:t>年金陵（现南京）胡承龙刊刻，出版印刷</a:t>
            </a:r>
            <a:r>
              <a:rPr lang="en-US" altLang="zh-CN" sz="1600" kern="0">
                <a:latin typeface="方正古隶简体" panose="03000509000000000000" charset="-122"/>
                <a:ea typeface="方正古隶简体" panose="03000509000000000000" charset="-122"/>
                <a:sym typeface="+mn-ea"/>
              </a:rPr>
              <a:t>400</a:t>
            </a:r>
            <a:r>
              <a:rPr lang="zh-CN" altLang="en-US" sz="1600" kern="0">
                <a:latin typeface="方正古隶简体" panose="03000509000000000000" charset="-122"/>
                <a:ea typeface="方正古隶简体" panose="03000509000000000000" charset="-122"/>
                <a:sym typeface="+mn-ea"/>
              </a:rPr>
              <a:t>余年以来，所存无几，是中国保存最完好的版本，也是自本书</a:t>
            </a:r>
            <a:r>
              <a:rPr lang="en-US" altLang="zh-CN" sz="1600" kern="0">
                <a:latin typeface="方正古隶简体" panose="03000509000000000000" charset="-122"/>
                <a:ea typeface="方正古隶简体" panose="03000509000000000000" charset="-122"/>
                <a:sym typeface="+mn-ea"/>
              </a:rPr>
              <a:t>16</a:t>
            </a:r>
            <a:r>
              <a:rPr lang="zh-CN" altLang="en-US" sz="1600" kern="0">
                <a:latin typeface="方正古隶简体" panose="03000509000000000000" charset="-122"/>
                <a:ea typeface="方正古隶简体" panose="03000509000000000000" charset="-122"/>
                <a:sym typeface="+mn-ea"/>
              </a:rPr>
              <a:t>世纪成书以后古今中外出版的</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的祖本。</a:t>
            </a:r>
            <a:endParaRPr lang="zh-CN" altLang="en-US" sz="1600" kern="0">
              <a:latin typeface="方正古隶简体" panose="03000509000000000000" charset="-122"/>
              <a:ea typeface="方正古隶简体" panose="03000509000000000000" charset="-122"/>
              <a:sym typeface="+mn-ea"/>
            </a:endParaRPr>
          </a:p>
        </p:txBody>
      </p:sp>
      <p:pic>
        <p:nvPicPr>
          <p:cNvPr id="24" name="内容占位符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72000" y="1943128"/>
            <a:ext cx="3710940" cy="24739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67956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黄帝内经</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与</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本草纲目</a:t>
            </a:r>
            <a:r>
              <a:rPr lang="en-US" altLang="zh-CN" sz="2400">
                <a:ln w="6350">
                  <a:noFill/>
                </a:ln>
                <a:solidFill>
                  <a:schemeClr val="tx1">
                    <a:lumMod val="95000"/>
                    <a:lumOff val="5000"/>
                  </a:schemeClr>
                </a:solidFill>
                <a:latin typeface="隶书" panose="02010509060101010101" charset="-122"/>
                <a:ea typeface="隶书" panose="02010509060101010101" charset="-122"/>
              </a:rPr>
              <a:t>》</a:t>
            </a:r>
            <a:r>
              <a:rPr lang="zh-CN" altLang="en-US" sz="2400">
                <a:ln w="6350">
                  <a:noFill/>
                </a:ln>
                <a:solidFill>
                  <a:schemeClr val="tx1">
                    <a:lumMod val="95000"/>
                    <a:lumOff val="5000"/>
                  </a:schemeClr>
                </a:solidFill>
                <a:latin typeface="隶书" panose="02010509060101010101" charset="-122"/>
                <a:ea typeface="隶书" panose="02010509060101010101" charset="-122"/>
              </a:rPr>
              <a:t>的成就与贡献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22" name="Rectangle 16"/>
          <p:cNvSpPr>
            <a:spLocks noChangeArrowheads="1"/>
          </p:cNvSpPr>
          <p:nvPr/>
        </p:nvSpPr>
        <p:spPr bwMode="auto">
          <a:xfrm>
            <a:off x="852172" y="1029430"/>
            <a:ext cx="6851650" cy="236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 </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是中国医药史上的集大成之作，并在世界上卓有影响。</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英国生物学家达尔文认为它是“中国古代的百科全书”。</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英国著名科学史家李约瑟在其</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中国科学技术史</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第一卷中，对李时珍及其</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作了这样的评价，“毫无疑问，明代最伟大的科学成就，是李时珍那部在本草书中登峰造极的著作</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。李时珍作为科学家，达到了同伽里略、维萨里的科学活动隔绝的任何人所不能达到的最高水平。”</a:t>
            </a:r>
            <a:endParaRPr lang="zh-CN" altLang="en-US" sz="1600" kern="0">
              <a:latin typeface="方正古隶简体" panose="03000509000000000000" charset="-122"/>
              <a:ea typeface="方正古隶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10" advClick="0">
        <p:checker dir="vert"/>
      </p:transition>
    </mc:Choice>
    <mc:Fallback>
      <p:transition advClick="0">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45858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一、中医古籍是一个伟大的宝库</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2" y="1236662"/>
            <a:ext cx="2785257"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600" kern="0" noProof="0">
                <a:ln>
                  <a:noFill/>
                </a:ln>
                <a:effectLst/>
                <a:uLnTx/>
                <a:uFillTx/>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中国是一个拥有</a:t>
            </a:r>
            <a:r>
              <a:rPr lang="en-US" altLang="zh-CN" sz="1600" kern="0">
                <a:latin typeface="方正古隶简体" panose="03000509000000000000" charset="-122"/>
                <a:ea typeface="方正古隶简体" panose="03000509000000000000" charset="-122"/>
                <a:sym typeface="+mn-ea"/>
              </a:rPr>
              <a:t>5000</a:t>
            </a:r>
            <a:r>
              <a:rPr lang="zh-CN" altLang="en-US" sz="1600" kern="0">
                <a:latin typeface="方正古隶简体" panose="03000509000000000000" charset="-122"/>
                <a:ea typeface="方正古隶简体" panose="03000509000000000000" charset="-122"/>
                <a:sym typeface="+mn-ea"/>
              </a:rPr>
              <a:t>年灿烂文化和</a:t>
            </a:r>
            <a:r>
              <a:rPr lang="en-US" altLang="zh-CN" sz="1600" kern="0">
                <a:latin typeface="方正古隶简体" panose="03000509000000000000" charset="-122"/>
                <a:ea typeface="方正古隶简体" panose="03000509000000000000" charset="-122"/>
                <a:sym typeface="+mn-ea"/>
              </a:rPr>
              <a:t>56</a:t>
            </a:r>
            <a:r>
              <a:rPr lang="zh-CN" altLang="en-US" sz="1600" kern="0">
                <a:latin typeface="方正古隶简体" panose="03000509000000000000" charset="-122"/>
                <a:ea typeface="方正古隶简体" panose="03000509000000000000" charset="-122"/>
                <a:sym typeface="+mn-ea"/>
              </a:rPr>
              <a:t>个民族的多民族国家，各民族在与疾病的长期抗争中，创立了具有本民族特色的医药体系，中医、藏医、维医、蒙医、傣医、苗医等相互借鉴、互相通融，共同构成了荟萃各民族医药精华的中国传统医药体系，而中医学是中国传统医药体系中的杰出代表。</a:t>
            </a: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0" name="Picture 7" descr="21558709"/>
          <p:cNvPicPr>
            <a:picLocks noChangeAspect="1" noChangeArrowheads="1"/>
          </p:cNvPicPr>
          <p:nvPr/>
        </p:nvPicPr>
        <p:blipFill>
          <a:blip r:embed="rId5">
            <a:extLst>
              <a:ext uri="{28A0092B-C50C-407E-A947-70E740481C1C}">
                <a14:useLocalDpi xmlns:a14="http://schemas.microsoft.com/office/drawing/2010/main" val="0"/>
              </a:ext>
            </a:extLst>
          </a:blip>
          <a:srcRect l="9525"/>
          <a:stretch>
            <a:fillRect/>
          </a:stretch>
        </p:blipFill>
        <p:spPr bwMode="auto">
          <a:xfrm>
            <a:off x="4572000" y="1192678"/>
            <a:ext cx="3073777" cy="287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45858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一、中医古籍是一个伟大的宝库</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1" y="820896"/>
            <a:ext cx="6463029" cy="206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600" kern="0" noProof="0">
                <a:ln>
                  <a:noFill/>
                </a:ln>
                <a:effectLst/>
                <a:uLnTx/>
                <a:uFillTx/>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古籍是指书写或印刷于</a:t>
            </a:r>
            <a:r>
              <a:rPr lang="en-US" altLang="zh-CN" sz="1600" kern="0">
                <a:latin typeface="方正古隶简体" panose="03000509000000000000" charset="-122"/>
                <a:ea typeface="方正古隶简体" panose="03000509000000000000" charset="-122"/>
                <a:sym typeface="+mn-ea"/>
              </a:rPr>
              <a:t>1912</a:t>
            </a:r>
            <a:r>
              <a:rPr lang="zh-CN" altLang="en-US" sz="1600" kern="0">
                <a:latin typeface="方正古隶简体" panose="03000509000000000000" charset="-122"/>
                <a:ea typeface="方正古隶简体" panose="03000509000000000000" charset="-122"/>
                <a:sym typeface="+mn-ea"/>
              </a:rPr>
              <a:t>年以前，具有中国古典装帧形式的中国古代书籍。</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中医古籍产生于秦汉之前，形成于隋唐之际，发展于宋元之后，绵延</a:t>
            </a:r>
            <a:r>
              <a:rPr lang="en-US" altLang="zh-CN" sz="1600" kern="0">
                <a:latin typeface="方正古隶简体" panose="03000509000000000000" charset="-122"/>
                <a:ea typeface="方正古隶简体" panose="03000509000000000000" charset="-122"/>
                <a:sym typeface="+mn-ea"/>
              </a:rPr>
              <a:t>2000</a:t>
            </a:r>
            <a:r>
              <a:rPr lang="zh-CN" altLang="en-US" sz="1600" kern="0">
                <a:latin typeface="方正古隶简体" panose="03000509000000000000" charset="-122"/>
                <a:ea typeface="方正古隶简体" panose="03000509000000000000" charset="-122"/>
                <a:sym typeface="+mn-ea"/>
              </a:rPr>
              <a:t>多年，形成了中国独有的伟大的宝库，也是承载人类文明记忆的重要载体。</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1" name="Picture 6" descr="已修复的古籍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6580" y="2713990"/>
            <a:ext cx="2677795" cy="209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3704" y="2713990"/>
            <a:ext cx="2677795" cy="2090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45858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一、中医古籍是一个伟大的宝库</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1" y="820896"/>
            <a:ext cx="6463029" cy="175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600" kern="0" noProof="0">
                <a:ln>
                  <a:noFill/>
                </a:ln>
                <a:effectLst/>
                <a:uLnTx/>
                <a:uFillTx/>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据</a:t>
            </a:r>
            <a:r>
              <a:rPr lang="en-US" altLang="zh-CN" sz="1600" kern="0">
                <a:latin typeface="方正古隶简体" panose="03000509000000000000" charset="-122"/>
                <a:ea typeface="方正古隶简体" panose="03000509000000000000" charset="-122"/>
                <a:sym typeface="+mn-ea"/>
              </a:rPr>
              <a:t>2005</a:t>
            </a:r>
            <a:r>
              <a:rPr lang="zh-CN" altLang="en-US" sz="1600" kern="0">
                <a:latin typeface="方正古隶简体" panose="03000509000000000000" charset="-122"/>
                <a:ea typeface="方正古隶简体" panose="03000509000000000000" charset="-122"/>
                <a:sym typeface="+mn-ea"/>
              </a:rPr>
              <a:t>年的第</a:t>
            </a:r>
            <a:r>
              <a:rPr lang="en-US" altLang="zh-CN" sz="1600" kern="0">
                <a:latin typeface="方正古隶简体" panose="03000509000000000000" charset="-122"/>
                <a:ea typeface="方正古隶简体" panose="03000509000000000000" charset="-122"/>
                <a:sym typeface="+mn-ea"/>
              </a:rPr>
              <a:t>3</a:t>
            </a:r>
            <a:r>
              <a:rPr lang="zh-CN" altLang="en-US" sz="1600" kern="0">
                <a:latin typeface="方正古隶简体" panose="03000509000000000000" charset="-122"/>
                <a:ea typeface="方正古隶简体" panose="03000509000000000000" charset="-122"/>
                <a:sym typeface="+mn-ea"/>
              </a:rPr>
              <a:t>次中医古籍资源调查情况统计，中国国内</a:t>
            </a:r>
            <a:r>
              <a:rPr lang="en-US" altLang="zh-CN" sz="1600" kern="0">
                <a:latin typeface="方正古隶简体" panose="03000509000000000000" charset="-122"/>
                <a:ea typeface="方正古隶简体" panose="03000509000000000000" charset="-122"/>
                <a:sym typeface="+mn-ea"/>
              </a:rPr>
              <a:t>150</a:t>
            </a:r>
            <a:r>
              <a:rPr lang="zh-CN" altLang="en-US" sz="1600" kern="0">
                <a:latin typeface="方正古隶简体" panose="03000509000000000000" charset="-122"/>
                <a:ea typeface="方正古隶简体" panose="03000509000000000000" charset="-122"/>
                <a:sym typeface="+mn-ea"/>
              </a:rPr>
              <a:t>家图书馆收藏有中医古籍近</a:t>
            </a:r>
            <a:r>
              <a:rPr lang="en-US" altLang="zh-CN" sz="1600" kern="0">
                <a:latin typeface="方正古隶简体" panose="03000509000000000000" charset="-122"/>
                <a:ea typeface="方正古隶简体" panose="03000509000000000000" charset="-122"/>
                <a:sym typeface="+mn-ea"/>
              </a:rPr>
              <a:t>9000</a:t>
            </a:r>
            <a:r>
              <a:rPr lang="zh-CN" altLang="en-US" sz="1600" kern="0">
                <a:latin typeface="方正古隶简体" panose="03000509000000000000" charset="-122"/>
                <a:ea typeface="方正古隶简体" panose="03000509000000000000" charset="-122"/>
                <a:sym typeface="+mn-ea"/>
              </a:rPr>
              <a:t>种。</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a:t>
            </a: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据海外中医古籍调研项目统计，海外</a:t>
            </a:r>
            <a:r>
              <a:rPr lang="en-US" altLang="zh-CN" sz="1600" kern="0">
                <a:latin typeface="方正古隶简体" panose="03000509000000000000" charset="-122"/>
                <a:ea typeface="方正古隶简体" panose="03000509000000000000" charset="-122"/>
                <a:sym typeface="+mn-ea"/>
              </a:rPr>
              <a:t>11</a:t>
            </a:r>
            <a:r>
              <a:rPr lang="zh-CN" altLang="en-US" sz="1600" kern="0">
                <a:latin typeface="方正古隶简体" panose="03000509000000000000" charset="-122"/>
                <a:ea typeface="方正古隶简体" panose="03000509000000000000" charset="-122"/>
                <a:sym typeface="+mn-ea"/>
              </a:rPr>
              <a:t>个国家和</a:t>
            </a:r>
            <a:r>
              <a:rPr lang="en-US" altLang="zh-CN" sz="1600" kern="0">
                <a:latin typeface="方正古隶简体" panose="03000509000000000000" charset="-122"/>
                <a:ea typeface="方正古隶简体" panose="03000509000000000000" charset="-122"/>
                <a:sym typeface="+mn-ea"/>
              </a:rPr>
              <a:t>2</a:t>
            </a:r>
            <a:r>
              <a:rPr lang="zh-CN" altLang="en-US" sz="1600" kern="0">
                <a:latin typeface="方正古隶简体" panose="03000509000000000000" charset="-122"/>
                <a:ea typeface="方正古隶简体" panose="03000509000000000000" charset="-122"/>
                <a:sym typeface="+mn-ea"/>
              </a:rPr>
              <a:t>个地区的</a:t>
            </a:r>
            <a:r>
              <a:rPr lang="en-US" altLang="zh-CN" sz="1600" kern="0">
                <a:latin typeface="方正古隶简体" panose="03000509000000000000" charset="-122"/>
                <a:ea typeface="方正古隶简体" panose="03000509000000000000" charset="-122"/>
                <a:sym typeface="+mn-ea"/>
              </a:rPr>
              <a:t>137</a:t>
            </a:r>
            <a:r>
              <a:rPr lang="zh-CN" altLang="en-US" sz="1600" kern="0">
                <a:latin typeface="方正古隶简体" panose="03000509000000000000" charset="-122"/>
                <a:ea typeface="方正古隶简体" panose="03000509000000000000" charset="-122"/>
                <a:sym typeface="+mn-ea"/>
              </a:rPr>
              <a:t>个图书馆收藏有大量中医药典籍，其中有些珍稀品种在国内已经失传。</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graphicFrame>
        <p:nvGraphicFramePr>
          <p:cNvPr id="13" name="Group 30"/>
          <p:cNvGraphicFramePr/>
          <p:nvPr/>
        </p:nvGraphicFramePr>
        <p:xfrm>
          <a:off x="1121003" y="2467293"/>
          <a:ext cx="2824027" cy="1988253"/>
        </p:xfrm>
        <a:graphic>
          <a:graphicData uri="http://schemas.openxmlformats.org/drawingml/2006/table">
            <a:tbl>
              <a:tblPr/>
              <a:tblGrid>
                <a:gridCol w="516368"/>
                <a:gridCol w="664880"/>
                <a:gridCol w="812251"/>
                <a:gridCol w="830528"/>
              </a:tblGrid>
              <a:tr h="662751">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33CC"/>
                          </a:solidFill>
                          <a:effectLst/>
                          <a:latin typeface="华文楷体" panose="02010600040101010101" pitchFamily="2" charset="-122"/>
                          <a:ea typeface="华文楷体" panose="02010600040101010101" pitchFamily="2" charset="-122"/>
                        </a:rPr>
                        <a:t>第一次</a:t>
                      </a:r>
                      <a:endParaRPr kumimoji="0" lang="zh-CN" altLang="en-US" sz="1300" b="1" i="0" u="none" strike="noStrike" cap="none" normalizeH="0" baseline="0" dirty="0">
                        <a:ln>
                          <a:noFill/>
                        </a:ln>
                        <a:solidFill>
                          <a:srgbClr val="0033CC"/>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D3C4BD"/>
                    </a:solidFill>
                  </a:tcPr>
                </a:tc>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a:ln>
                            <a:noFill/>
                          </a:ln>
                          <a:solidFill>
                            <a:srgbClr val="0033CC"/>
                          </a:solidFill>
                          <a:effectLst/>
                          <a:latin typeface="华文楷体" panose="02010600040101010101" pitchFamily="2" charset="-122"/>
                          <a:ea typeface="华文楷体" panose="02010600040101010101" pitchFamily="2" charset="-122"/>
                        </a:rPr>
                        <a:t>1958</a:t>
                      </a:r>
                      <a:endParaRPr kumimoji="0" lang="zh-CN" altLang="en-US" sz="1300" b="1" i="0" u="none" strike="noStrike" cap="none" normalizeH="0" baseline="0">
                        <a:ln>
                          <a:noFill/>
                        </a:ln>
                        <a:solidFill>
                          <a:srgbClr val="0033CC"/>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D3C4BD"/>
                    </a:solidFill>
                  </a:tcPr>
                </a:tc>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a:ln>
                            <a:noFill/>
                          </a:ln>
                          <a:solidFill>
                            <a:srgbClr val="0033CC"/>
                          </a:solidFill>
                          <a:effectLst/>
                          <a:latin typeface="华文楷体" panose="02010600040101010101" pitchFamily="2" charset="-122"/>
                          <a:ea typeface="华文楷体" panose="02010600040101010101" pitchFamily="2" charset="-122"/>
                        </a:rPr>
                        <a:t>《</a:t>
                      </a:r>
                      <a:r>
                        <a:rPr kumimoji="0" lang="zh-CN" altLang="en-US" sz="1300" b="1" i="0" u="none" strike="noStrike" cap="none" normalizeH="0" baseline="0">
                          <a:ln>
                            <a:noFill/>
                          </a:ln>
                          <a:solidFill>
                            <a:srgbClr val="0033CC"/>
                          </a:solidFill>
                          <a:effectLst/>
                          <a:latin typeface="华文楷体" panose="02010600040101010101" pitchFamily="2" charset="-122"/>
                          <a:ea typeface="华文楷体" panose="02010600040101010101" pitchFamily="2" charset="-122"/>
                        </a:rPr>
                        <a:t>中医图书联合目录</a:t>
                      </a:r>
                      <a:r>
                        <a:rPr kumimoji="0" lang="en-US" altLang="zh-CN" sz="1300" b="1" i="0" u="none" strike="noStrike" cap="none" normalizeH="0" baseline="0">
                          <a:ln>
                            <a:noFill/>
                          </a:ln>
                          <a:solidFill>
                            <a:srgbClr val="0033CC"/>
                          </a:solidFill>
                          <a:effectLst/>
                          <a:latin typeface="华文楷体" panose="02010600040101010101" pitchFamily="2" charset="-122"/>
                          <a:ea typeface="华文楷体" panose="02010600040101010101" pitchFamily="2" charset="-122"/>
                        </a:rPr>
                        <a:t>》</a:t>
                      </a:r>
                      <a:endParaRPr kumimoji="0" lang="zh-CN" altLang="en-US" sz="1300" b="1" i="0" u="none" strike="noStrike" cap="none" normalizeH="0" baseline="0">
                        <a:ln>
                          <a:noFill/>
                        </a:ln>
                        <a:solidFill>
                          <a:srgbClr val="0033CC"/>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D3C4BD"/>
                    </a:solidFill>
                  </a:tcPr>
                </a:tc>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a:ln>
                            <a:noFill/>
                          </a:ln>
                          <a:solidFill>
                            <a:srgbClr val="0033CC"/>
                          </a:solidFill>
                          <a:effectLst/>
                          <a:latin typeface="华文楷体" panose="02010600040101010101" pitchFamily="2" charset="-122"/>
                          <a:ea typeface="华文楷体" panose="02010600040101010101" pitchFamily="2" charset="-122"/>
                        </a:rPr>
                        <a:t>收录</a:t>
                      </a:r>
                      <a:r>
                        <a:rPr kumimoji="0" lang="en-US" altLang="zh-CN" sz="1300" b="1" i="0" u="none" strike="noStrike" cap="none" normalizeH="0" baseline="0">
                          <a:ln>
                            <a:noFill/>
                          </a:ln>
                          <a:solidFill>
                            <a:srgbClr val="0033CC"/>
                          </a:solidFill>
                          <a:effectLst/>
                          <a:latin typeface="华文楷体" panose="02010600040101010101" pitchFamily="2" charset="-122"/>
                          <a:ea typeface="华文楷体" panose="02010600040101010101" pitchFamily="2" charset="-122"/>
                        </a:rPr>
                        <a:t>7661</a:t>
                      </a:r>
                      <a:r>
                        <a:rPr kumimoji="0" lang="zh-CN" altLang="en-US" sz="1300" b="1" i="0" u="none" strike="noStrike" cap="none" normalizeH="0" baseline="0">
                          <a:ln>
                            <a:noFill/>
                          </a:ln>
                          <a:solidFill>
                            <a:srgbClr val="0033CC"/>
                          </a:solidFill>
                          <a:effectLst/>
                          <a:latin typeface="华文楷体" panose="02010600040101010101" pitchFamily="2" charset="-122"/>
                          <a:ea typeface="华文楷体" panose="02010600040101010101" pitchFamily="2" charset="-122"/>
                        </a:rPr>
                        <a:t>种</a:t>
                      </a:r>
                      <a:endParaRPr kumimoji="0" lang="zh-CN" altLang="en-US" sz="1300" b="1" i="0" u="none" strike="noStrike" cap="none" normalizeH="0" baseline="0">
                        <a:ln>
                          <a:noFill/>
                        </a:ln>
                        <a:solidFill>
                          <a:srgbClr val="0033CC"/>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D3C4BD"/>
                    </a:solidFill>
                  </a:tcPr>
                </a:tc>
              </a:tr>
              <a:tr h="662751">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A50021"/>
                          </a:solidFill>
                          <a:effectLst/>
                          <a:latin typeface="华文楷体" panose="02010600040101010101" pitchFamily="2" charset="-122"/>
                          <a:ea typeface="华文楷体" panose="02010600040101010101" pitchFamily="2" charset="-122"/>
                        </a:rPr>
                        <a:t>第二次</a:t>
                      </a:r>
                      <a:endParaRPr kumimoji="0" lang="zh-CN" altLang="en-US" sz="1300" b="0" i="0" u="none" strike="noStrike" cap="none" normalizeH="0" baseline="0" dirty="0">
                        <a:ln>
                          <a:noFill/>
                        </a:ln>
                        <a:solidFill>
                          <a:srgbClr val="A50021"/>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C4BD"/>
                    </a:solidFill>
                  </a:tcPr>
                </a:tc>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dirty="0">
                          <a:ln>
                            <a:noFill/>
                          </a:ln>
                          <a:solidFill>
                            <a:srgbClr val="A50021"/>
                          </a:solidFill>
                          <a:effectLst/>
                          <a:latin typeface="华文楷体" panose="02010600040101010101" pitchFamily="2" charset="-122"/>
                          <a:ea typeface="华文楷体" panose="02010600040101010101" pitchFamily="2" charset="-122"/>
                        </a:rPr>
                        <a:t>70~90</a:t>
                      </a:r>
                      <a:r>
                        <a:rPr kumimoji="0" lang="zh-CN" altLang="en-US" sz="1300" b="1" i="0" u="none" strike="noStrike" cap="none" normalizeH="0" baseline="0" dirty="0">
                          <a:ln>
                            <a:noFill/>
                          </a:ln>
                          <a:solidFill>
                            <a:srgbClr val="A50021"/>
                          </a:solidFill>
                          <a:effectLst/>
                          <a:latin typeface="华文楷体" panose="02010600040101010101" pitchFamily="2" charset="-122"/>
                          <a:ea typeface="华文楷体" panose="02010600040101010101" pitchFamily="2" charset="-122"/>
                        </a:rPr>
                        <a:t>年代</a:t>
                      </a:r>
                      <a:endParaRPr kumimoji="0" lang="zh-CN" altLang="en-US" sz="1300" b="0" i="0" u="none" strike="noStrike" cap="none" normalizeH="0" baseline="0" dirty="0">
                        <a:ln>
                          <a:noFill/>
                        </a:ln>
                        <a:solidFill>
                          <a:srgbClr val="A50021"/>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C4BD"/>
                    </a:solidFill>
                  </a:tcPr>
                </a:tc>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a:ln>
                            <a:noFill/>
                          </a:ln>
                          <a:solidFill>
                            <a:srgbClr val="A50021"/>
                          </a:solidFill>
                          <a:effectLst/>
                          <a:latin typeface="华文楷体" panose="02010600040101010101" pitchFamily="2" charset="-122"/>
                          <a:ea typeface="华文楷体" panose="02010600040101010101" pitchFamily="2" charset="-122"/>
                        </a:rPr>
                        <a:t>《</a:t>
                      </a:r>
                      <a:r>
                        <a:rPr kumimoji="0" lang="zh-CN" altLang="en-US" sz="1300" b="1" i="0" u="none" strike="noStrike" cap="none" normalizeH="0" baseline="0">
                          <a:ln>
                            <a:noFill/>
                          </a:ln>
                          <a:solidFill>
                            <a:srgbClr val="A50021"/>
                          </a:solidFill>
                          <a:effectLst/>
                          <a:latin typeface="华文楷体" panose="02010600040101010101" pitchFamily="2" charset="-122"/>
                          <a:ea typeface="华文楷体" panose="02010600040101010101" pitchFamily="2" charset="-122"/>
                        </a:rPr>
                        <a:t>全国中医图书联合目录</a:t>
                      </a:r>
                      <a:r>
                        <a:rPr kumimoji="0" lang="en-US" altLang="zh-CN" sz="1300" b="1" i="0" u="none" strike="noStrike" cap="none" normalizeH="0" baseline="0">
                          <a:ln>
                            <a:noFill/>
                          </a:ln>
                          <a:solidFill>
                            <a:srgbClr val="A50021"/>
                          </a:solidFill>
                          <a:effectLst/>
                          <a:latin typeface="华文楷体" panose="02010600040101010101" pitchFamily="2" charset="-122"/>
                          <a:ea typeface="华文楷体" panose="02010600040101010101" pitchFamily="2" charset="-122"/>
                        </a:rPr>
                        <a:t>》</a:t>
                      </a:r>
                      <a:endParaRPr kumimoji="0" lang="zh-CN" altLang="en-US" sz="1300" b="0" i="0" u="none" strike="noStrike" cap="none" normalizeH="0" baseline="0">
                        <a:ln>
                          <a:noFill/>
                        </a:ln>
                        <a:solidFill>
                          <a:srgbClr val="A50021"/>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C4BD"/>
                    </a:solidFill>
                  </a:tcPr>
                </a:tc>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a:ln>
                            <a:noFill/>
                          </a:ln>
                          <a:solidFill>
                            <a:srgbClr val="A50021"/>
                          </a:solidFill>
                          <a:effectLst/>
                          <a:latin typeface="华文楷体" panose="02010600040101010101" pitchFamily="2" charset="-122"/>
                          <a:ea typeface="华文楷体" panose="02010600040101010101" pitchFamily="2" charset="-122"/>
                        </a:rPr>
                        <a:t>收录</a:t>
                      </a:r>
                      <a:r>
                        <a:rPr kumimoji="0" lang="en-US" altLang="zh-CN" sz="1300" b="1" i="0" u="none" strike="noStrike" cap="none" normalizeH="0" baseline="0">
                          <a:ln>
                            <a:noFill/>
                          </a:ln>
                          <a:solidFill>
                            <a:srgbClr val="A50021"/>
                          </a:solidFill>
                          <a:effectLst/>
                          <a:latin typeface="华文楷体" panose="02010600040101010101" pitchFamily="2" charset="-122"/>
                          <a:ea typeface="华文楷体" panose="02010600040101010101" pitchFamily="2" charset="-122"/>
                        </a:rPr>
                        <a:t>12124</a:t>
                      </a:r>
                      <a:r>
                        <a:rPr kumimoji="0" lang="zh-CN" altLang="en-US" sz="1300" b="1" i="0" u="none" strike="noStrike" cap="none" normalizeH="0" baseline="0">
                          <a:ln>
                            <a:noFill/>
                          </a:ln>
                          <a:solidFill>
                            <a:srgbClr val="A50021"/>
                          </a:solidFill>
                          <a:effectLst/>
                          <a:latin typeface="华文楷体" panose="02010600040101010101" pitchFamily="2" charset="-122"/>
                          <a:ea typeface="华文楷体" panose="02010600040101010101" pitchFamily="2" charset="-122"/>
                        </a:rPr>
                        <a:t>种</a:t>
                      </a:r>
                      <a:endParaRPr kumimoji="0" lang="zh-CN" altLang="en-US" sz="1300" b="0" i="0" u="none" strike="noStrike" cap="none" normalizeH="0" baseline="0">
                        <a:ln>
                          <a:noFill/>
                        </a:ln>
                        <a:solidFill>
                          <a:srgbClr val="A50021"/>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C4BD"/>
                    </a:solidFill>
                  </a:tcPr>
                </a:tc>
              </a:tr>
              <a:tr h="662751">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a:ln>
                            <a:noFill/>
                          </a:ln>
                          <a:solidFill>
                            <a:srgbClr val="000000"/>
                          </a:solidFill>
                          <a:effectLst/>
                          <a:latin typeface="华文楷体" panose="02010600040101010101" pitchFamily="2" charset="-122"/>
                          <a:ea typeface="华文楷体" panose="02010600040101010101" pitchFamily="2" charset="-122"/>
                        </a:rPr>
                        <a:t>第三次</a:t>
                      </a:r>
                      <a:endParaRPr kumimoji="0" lang="zh-CN" altLang="en-US" sz="1300" b="0" i="0" u="none" strike="noStrike" cap="none" normalizeH="0" baseline="0">
                        <a:ln>
                          <a:noFill/>
                        </a:ln>
                        <a:solidFill>
                          <a:srgbClr val="000000"/>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C4BD"/>
                    </a:solidFill>
                  </a:tcPr>
                </a:tc>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华文楷体" panose="02010600040101010101" pitchFamily="2" charset="-122"/>
                          <a:ea typeface="华文楷体" panose="02010600040101010101" pitchFamily="2" charset="-122"/>
                        </a:rPr>
                        <a:t>2003~2006</a:t>
                      </a:r>
                      <a:endParaRPr kumimoji="0" lang="zh-CN" altLang="en-US" sz="1300" b="0" i="0" u="none" strike="noStrike" cap="none" normalizeH="0" baseline="0">
                        <a:ln>
                          <a:noFill/>
                        </a:ln>
                        <a:solidFill>
                          <a:srgbClr val="000000"/>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C4BD"/>
                    </a:solidFill>
                  </a:tcPr>
                </a:tc>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a:ln>
                            <a:noFill/>
                          </a:ln>
                          <a:solidFill>
                            <a:srgbClr val="000000"/>
                          </a:solidFill>
                          <a:effectLst/>
                          <a:latin typeface="华文楷体" panose="02010600040101010101" pitchFamily="2" charset="-122"/>
                          <a:ea typeface="华文楷体" panose="02010600040101010101" pitchFamily="2" charset="-122"/>
                        </a:rPr>
                        <a:t>《</a:t>
                      </a:r>
                      <a:r>
                        <a:rPr kumimoji="0" lang="zh-CN" altLang="en-US" sz="1300" b="1" i="0" u="none" strike="noStrike" cap="none" normalizeH="0" baseline="0">
                          <a:ln>
                            <a:noFill/>
                          </a:ln>
                          <a:solidFill>
                            <a:srgbClr val="000000"/>
                          </a:solidFill>
                          <a:effectLst/>
                          <a:latin typeface="华文楷体" panose="02010600040101010101" pitchFamily="2" charset="-122"/>
                          <a:ea typeface="华文楷体" panose="02010600040101010101" pitchFamily="2" charset="-122"/>
                        </a:rPr>
                        <a:t>中国中医古籍总目</a:t>
                      </a:r>
                      <a:r>
                        <a:rPr kumimoji="0" lang="en-US" altLang="zh-CN" sz="1300" b="1" i="0" u="none" strike="noStrike" cap="none" normalizeH="0" baseline="0">
                          <a:ln>
                            <a:noFill/>
                          </a:ln>
                          <a:solidFill>
                            <a:srgbClr val="000000"/>
                          </a:solidFill>
                          <a:effectLst/>
                          <a:latin typeface="华文楷体" panose="02010600040101010101" pitchFamily="2" charset="-122"/>
                          <a:ea typeface="华文楷体" panose="02010600040101010101" pitchFamily="2" charset="-122"/>
                        </a:rPr>
                        <a:t>》</a:t>
                      </a:r>
                      <a:endParaRPr kumimoji="0" lang="zh-CN" altLang="en-US" sz="1300" b="0" i="0" u="none" strike="noStrike" cap="none" normalizeH="0" baseline="0">
                        <a:ln>
                          <a:noFill/>
                        </a:ln>
                        <a:solidFill>
                          <a:srgbClr val="000000"/>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C4BD"/>
                    </a:solidFill>
                  </a:tcPr>
                </a:tc>
                <a:tc>
                  <a:txBody>
                    <a:bodyPr/>
                    <a:lstStyle>
                      <a:lvl1pPr marL="0" algn="l" defTabSz="914400" rtl="0" eaLnBrk="0" latinLnBrk="0" hangingPunct="0">
                        <a:defRPr sz="2600" kern="1200">
                          <a:solidFill>
                            <a:schemeClr val="tx1"/>
                          </a:solidFill>
                          <a:latin typeface="Verdana" panose="020B0604030504040204" pitchFamily="34" charset="0"/>
                          <a:ea typeface="宋体" panose="02010600030101010101" pitchFamily="2" charset="-122"/>
                        </a:defRPr>
                      </a:lvl1pPr>
                      <a:lvl2pPr marL="742950" indent="-285750" algn="l" defTabSz="914400" rtl="0" eaLnBrk="0" latinLnBrk="0" hangingPunct="0">
                        <a:defRPr sz="2200" kern="1200">
                          <a:solidFill>
                            <a:schemeClr val="tx1"/>
                          </a:solidFill>
                          <a:latin typeface="Verdana" panose="020B0604030504040204" pitchFamily="34" charset="0"/>
                          <a:ea typeface="宋体" panose="02010600030101010101" pitchFamily="2" charset="-122"/>
                        </a:defRPr>
                      </a:lvl2pPr>
                      <a:lvl3pPr marL="1143000" indent="-228600" algn="l" defTabSz="914400" rtl="0" eaLnBrk="0" latinLnBrk="0" hangingPunct="0">
                        <a:defRPr sz="2100" kern="1200">
                          <a:solidFill>
                            <a:schemeClr val="tx1"/>
                          </a:solidFill>
                          <a:latin typeface="Verdana" panose="020B0604030504040204" pitchFamily="34" charset="0"/>
                          <a:ea typeface="宋体" panose="02010600030101010101" pitchFamily="2" charset="-122"/>
                        </a:defRPr>
                      </a:lvl3pPr>
                      <a:lvl4pPr marL="1600200" indent="-228600" algn="l" defTabSz="914400" rtl="0" eaLnBrk="0" latinLnBrk="0" hangingPunct="0">
                        <a:defRPr sz="1800" kern="1200">
                          <a:solidFill>
                            <a:schemeClr val="tx1"/>
                          </a:solidFill>
                          <a:latin typeface="Verdana" panose="020B0604030504040204" pitchFamily="34" charset="0"/>
                          <a:ea typeface="宋体" panose="02010600030101010101" pitchFamily="2" charset="-122"/>
                        </a:defRPr>
                      </a:lvl4pPr>
                      <a:lvl5pPr marL="2057400" indent="-228600" algn="l" defTabSz="914400" rtl="0" eaLnBrk="0" latinLnBrk="0" hangingPunct="0">
                        <a:spcBef>
                          <a:spcPct val="25000"/>
                        </a:spcBef>
                        <a:defRPr sz="1800" kern="1200">
                          <a:solidFill>
                            <a:schemeClr val="tx1"/>
                          </a:solidFill>
                          <a:latin typeface="Verdana" panose="020B0604030504040204" pitchFamily="34" charset="0"/>
                          <a:ea typeface="宋体" panose="02010600030101010101" pitchFamily="2" charset="-122"/>
                        </a:defRPr>
                      </a:lvl5pPr>
                      <a:lvl6pPr marL="25146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6pPr>
                      <a:lvl7pPr marL="29718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7pPr>
                      <a:lvl8pPr marL="34290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8pPr>
                      <a:lvl9pPr marL="3886200" indent="-228600" algn="l" defTabSz="914400" rtl="0" eaLnBrk="0" fontAlgn="base" latinLnBrk="0" hangingPunct="0">
                        <a:spcBef>
                          <a:spcPct val="25000"/>
                        </a:spcBef>
                        <a:spcAft>
                          <a:spcPct val="0"/>
                        </a:spcAft>
                        <a:buClr>
                          <a:schemeClr val="accent2"/>
                        </a:buClr>
                        <a:buFont typeface="Wingdings" panose="05000000000000000000" pitchFamily="2" charset="2"/>
                        <a:defRPr sz="1800" kern="12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rPr>
                        <a:t>收录</a:t>
                      </a:r>
                      <a:r>
                        <a:rPr kumimoji="0" lang="en-US" altLang="zh-CN" sz="1300" b="1"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rPr>
                        <a:t>13455</a:t>
                      </a:r>
                      <a:r>
                        <a:rPr kumimoji="0" lang="zh-CN" altLang="en-US" sz="1300" b="1"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rPr>
                        <a:t>种</a:t>
                      </a:r>
                      <a:endParaRPr kumimoji="0" lang="zh-CN" altLang="en-US" sz="1300" b="0" i="0" u="none" strike="noStrike" cap="none" normalizeH="0" baseline="0" dirty="0">
                        <a:ln>
                          <a:noFill/>
                        </a:ln>
                        <a:solidFill>
                          <a:srgbClr val="000000"/>
                        </a:solidFill>
                        <a:effectLst/>
                        <a:latin typeface="Verdana" panose="020B0604030504040204" pitchFamily="34" charset="0"/>
                        <a:ea typeface="宋体" panose="02010600030101010101" pitchFamily="2" charset="-122"/>
                      </a:endParaRPr>
                    </a:p>
                  </a:txBody>
                  <a:tcPr marL="65803" marR="65803" marT="32901" marB="329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C4BD"/>
                    </a:solidFill>
                  </a:tcPr>
                </a:tc>
              </a:tr>
            </a:tbl>
          </a:graphicData>
        </a:graphic>
      </p:graphicFrame>
      <p:pic>
        <p:nvPicPr>
          <p:cNvPr id="14" name="Picture 31" descr="全国三次中医古籍调研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3861" y="2467293"/>
            <a:ext cx="2960976" cy="199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45858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一、中医古籍是一个伟大的宝库</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1" y="820896"/>
            <a:ext cx="6463029" cy="57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中医古籍记录了中医学数千年来积累的丰富理论知识和临床经验，不仅具有珍贵的文物价值，而且具有重要的学术价值。</a:t>
            </a: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sp>
        <p:nvSpPr>
          <p:cNvPr id="11" name="Rectangle 16"/>
          <p:cNvSpPr>
            <a:spLocks noChangeArrowheads="1"/>
          </p:cNvSpPr>
          <p:nvPr/>
        </p:nvSpPr>
        <p:spPr bwMode="auto">
          <a:xfrm>
            <a:off x="2518889" y="2862845"/>
            <a:ext cx="765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2000" b="1" kern="0">
                <a:solidFill>
                  <a:srgbClr val="C00000"/>
                </a:solidFill>
                <a:latin typeface="方正古隶简体" panose="03000509000000000000" charset="-122"/>
                <a:ea typeface="方正古隶简体" panose="03000509000000000000" charset="-122"/>
                <a:sym typeface="+mn-ea"/>
              </a:rPr>
              <a:t>提取</a:t>
            </a:r>
            <a:endParaRPr lang="zh-CN" altLang="en-US" sz="2000" b="1" kern="0">
              <a:solidFill>
                <a:srgbClr val="C00000"/>
              </a:solidFill>
              <a:latin typeface="方正古隶简体" panose="03000509000000000000" charset="-122"/>
              <a:ea typeface="方正古隶简体" panose="03000509000000000000" charset="-122"/>
              <a:sym typeface="+mn-ea"/>
            </a:endParaRPr>
          </a:p>
        </p:txBody>
      </p:sp>
      <p:pic>
        <p:nvPicPr>
          <p:cNvPr id="12" name="Picture 9" descr="1 Yellow Emperor’s Inner Canon (Huang Di Nei Jing)"/>
          <p:cNvPicPr>
            <a:picLocks noChangeAspect="1"/>
          </p:cNvPicPr>
          <p:nvPr/>
        </p:nvPicPr>
        <p:blipFill>
          <a:blip r:embed="rId3"/>
          <a:srcRect/>
          <a:stretch>
            <a:fillRect/>
          </a:stretch>
        </p:blipFill>
        <p:spPr>
          <a:xfrm>
            <a:off x="5410636" y="1634329"/>
            <a:ext cx="1556877" cy="1108031"/>
          </a:xfrm>
        </p:spPr>
      </p:pic>
      <p:pic>
        <p:nvPicPr>
          <p:cNvPr id="15" name="内容占位符 2"/>
          <p:cNvPicPr>
            <a:picLocks noChangeAspect="1"/>
          </p:cNvPicPr>
          <p:nvPr/>
        </p:nvPicPr>
        <p:blipFill>
          <a:blip r:embed="rId4"/>
          <a:stretch>
            <a:fillRect/>
          </a:stretch>
        </p:blipFill>
        <p:spPr>
          <a:xfrm>
            <a:off x="5353486" y="3325096"/>
            <a:ext cx="1542611" cy="1093399"/>
          </a:xfrm>
        </p:spPr>
      </p:pic>
      <p:pic>
        <p:nvPicPr>
          <p:cNvPr id="16" name="Picture 5" descr="0300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805980" y="1579505"/>
            <a:ext cx="1185379" cy="19234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6" descr="200612191914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9980" y="1579506"/>
            <a:ext cx="1162063" cy="192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descr="1_200812021908151"/>
          <p:cNvPicPr>
            <a:picLocks noChangeAspect="1" noChangeArrowheads="1"/>
          </p:cNvPicPr>
          <p:nvPr/>
        </p:nvPicPr>
        <p:blipFill>
          <a:blip r:embed="rId7" cstate="print">
            <a:extLst>
              <a:ext uri="{28A0092B-C50C-407E-A947-70E740481C1C}">
                <a14:useLocalDpi xmlns:a14="http://schemas.microsoft.com/office/drawing/2010/main" val="0"/>
              </a:ext>
            </a:extLst>
          </a:blip>
          <a:srcRect l="13333" r="13333"/>
          <a:stretch>
            <a:fillRect/>
          </a:stretch>
        </p:blipFill>
        <p:spPr bwMode="auto">
          <a:xfrm>
            <a:off x="2188645" y="1579504"/>
            <a:ext cx="1154049" cy="12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箭头: 右 18"/>
          <p:cNvSpPr/>
          <p:nvPr/>
        </p:nvSpPr>
        <p:spPr>
          <a:xfrm>
            <a:off x="2089652" y="3139258"/>
            <a:ext cx="1351685" cy="185838"/>
          </a:xfrm>
          <a:prstGeom prst="rightArrow">
            <a:avLst/>
          </a:prstGeom>
          <a:solidFill>
            <a:srgbClr val="AF9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6"/>
          <p:cNvSpPr>
            <a:spLocks noChangeArrowheads="1"/>
          </p:cNvSpPr>
          <p:nvPr/>
        </p:nvSpPr>
        <p:spPr bwMode="auto">
          <a:xfrm>
            <a:off x="5077777" y="1559560"/>
            <a:ext cx="3001645"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600" kern="0" noProof="0">
                <a:ln>
                  <a:noFill/>
                </a:ln>
                <a:effectLst/>
                <a:uLnTx/>
                <a:uFillTx/>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珍贵的中医药古籍蕴含着具有原创优势的宝贵经验与医学知识。</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p:txBody>
      </p:sp>
      <p:pic>
        <p:nvPicPr>
          <p:cNvPr id="2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0843" y="2448310"/>
            <a:ext cx="1399821" cy="2109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10" descr="刀具"/>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8929" y="2785841"/>
            <a:ext cx="1874739" cy="130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16"/>
          <p:cNvSpPr>
            <a:spLocks noChangeArrowheads="1"/>
          </p:cNvSpPr>
          <p:nvPr/>
        </p:nvSpPr>
        <p:spPr bwMode="auto">
          <a:xfrm>
            <a:off x="803630" y="3803712"/>
            <a:ext cx="3572102" cy="57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600" kern="0" noProof="0">
                <a:ln>
                  <a:noFill/>
                </a:ln>
                <a:effectLst/>
                <a:uLnTx/>
                <a:uFillTx/>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也是承载中华民族优秀文化和实用技术的重要载体之一。 </a:t>
            </a:r>
            <a:endParaRPr lang="zh-CN" altLang="en-US" sz="1600" kern="0">
              <a:latin typeface="方正古隶简体" panose="03000509000000000000" charset="-122"/>
              <a:ea typeface="方正古隶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1"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0-#ppt_w/2"/>
                                          </p:val>
                                        </p:tav>
                                        <p:tav tm="100000">
                                          <p:val>
                                            <p:strVal val="#ppt_x"/>
                                          </p:val>
                                        </p:tav>
                                      </p:tavLst>
                                    </p:anim>
                                    <p:anim calcmode="lin" valueType="num">
                                      <p:cBhvr additive="base">
                                        <p:cTn id="39"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0-#ppt_w/2"/>
                                          </p:val>
                                        </p:tav>
                                        <p:tav tm="100000">
                                          <p:val>
                                            <p:strVal val="#ppt_x"/>
                                          </p:val>
                                        </p:tav>
                                      </p:tavLst>
                                    </p:anim>
                                    <p:anim calcmode="lin" valueType="num">
                                      <p:cBhvr additive="base">
                                        <p:cTn id="55"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1" grpId="1"/>
      <p:bldP spid="19" grpId="1" animBg="1"/>
      <p:bldP spid="21"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45858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一、中医古籍是一个伟大的宝库</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1" y="820896"/>
            <a:ext cx="6455409" cy="153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400" kern="0">
                <a:latin typeface="方正古隶简体" panose="03000509000000000000" charset="-122"/>
                <a:ea typeface="方正古隶简体" panose="03000509000000000000" charset="-122"/>
                <a:sym typeface="+mn-ea"/>
              </a:rPr>
              <a:t>         作为中医古籍中的杰出代表，</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黄帝内经</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本草纲目</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承载了中医、中药灿烂辉煌的文明与科学内涵。</a:t>
            </a:r>
            <a:r>
              <a:rPr lang="en-US" altLang="zh-CN" sz="1400" kern="0">
                <a:latin typeface="方正古隶简体" panose="03000509000000000000" charset="-122"/>
                <a:ea typeface="方正古隶简体" panose="03000509000000000000" charset="-122"/>
                <a:sym typeface="+mn-ea"/>
              </a:rPr>
              <a:t>2011</a:t>
            </a:r>
            <a:r>
              <a:rPr lang="zh-CN" altLang="en-US" sz="1400" kern="0">
                <a:latin typeface="方正古隶简体" panose="03000509000000000000" charset="-122"/>
                <a:ea typeface="方正古隶简体" panose="03000509000000000000" charset="-122"/>
                <a:sym typeface="+mn-ea"/>
              </a:rPr>
              <a:t>年</a:t>
            </a:r>
            <a:r>
              <a:rPr lang="en-US" altLang="zh-CN" sz="1400" kern="0">
                <a:latin typeface="方正古隶简体" panose="03000509000000000000" charset="-122"/>
                <a:ea typeface="方正古隶简体" panose="03000509000000000000" charset="-122"/>
                <a:sym typeface="+mn-ea"/>
              </a:rPr>
              <a:t>5</a:t>
            </a:r>
            <a:r>
              <a:rPr lang="zh-CN" altLang="en-US" sz="1400" kern="0">
                <a:latin typeface="方正古隶简体" panose="03000509000000000000" charset="-122"/>
                <a:ea typeface="方正古隶简体" panose="03000509000000000000" charset="-122"/>
                <a:sym typeface="+mn-ea"/>
              </a:rPr>
              <a:t>月</a:t>
            </a:r>
            <a:r>
              <a:rPr lang="en-US" altLang="zh-CN" sz="1400" kern="0">
                <a:latin typeface="方正古隶简体" panose="03000509000000000000" charset="-122"/>
                <a:ea typeface="方正古隶简体" panose="03000509000000000000" charset="-122"/>
                <a:sym typeface="+mn-ea"/>
              </a:rPr>
              <a:t>25</a:t>
            </a:r>
            <a:r>
              <a:rPr lang="zh-CN" altLang="en-US" sz="1400" kern="0">
                <a:latin typeface="方正古隶简体" panose="03000509000000000000" charset="-122"/>
                <a:ea typeface="方正古隶简体" panose="03000509000000000000" charset="-122"/>
                <a:sym typeface="+mn-ea"/>
              </a:rPr>
              <a:t>日，在英国曼彻斯特召开的联合国教科文组织世界记忆工程国际咨询委员会（</a:t>
            </a:r>
            <a:r>
              <a:rPr lang="en-US" altLang="zh-CN" sz="1400" kern="0">
                <a:latin typeface="方正古隶简体" panose="03000509000000000000" charset="-122"/>
                <a:ea typeface="方正古隶简体" panose="03000509000000000000" charset="-122"/>
                <a:sym typeface="+mn-ea"/>
              </a:rPr>
              <a:t>IAC</a:t>
            </a:r>
            <a:r>
              <a:rPr lang="zh-CN" altLang="en-US" sz="1400" kern="0">
                <a:latin typeface="方正古隶简体" panose="03000509000000000000" charset="-122"/>
                <a:ea typeface="方正古隶简体" panose="03000509000000000000" charset="-122"/>
                <a:sym typeface="+mn-ea"/>
              </a:rPr>
              <a:t>）第十次会议上，由世界记忆工程中国国家委员会申报的两部“中国传统医药档案文献”</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黄帝内经</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和</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本草纲目</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顺利通过评审，并经联合国教科文组织批准列入</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世界记忆名录</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a:t>
            </a:r>
            <a:r>
              <a:rPr lang="en-US" altLang="zh-CN" sz="1400" kern="0">
                <a:latin typeface="方正古隶简体" panose="03000509000000000000" charset="-122"/>
                <a:ea typeface="方正古隶简体" panose="03000509000000000000" charset="-122"/>
                <a:sym typeface="+mn-ea"/>
              </a:rPr>
              <a:t>Memory of the World Register</a:t>
            </a:r>
            <a:r>
              <a:rPr lang="zh-CN" altLang="en-US" sz="1400" kern="0">
                <a:latin typeface="方正古隶简体" panose="03000509000000000000" charset="-122"/>
                <a:ea typeface="方正古隶简体" panose="03000509000000000000" charset="-122"/>
                <a:sym typeface="+mn-ea"/>
              </a:rPr>
              <a:t>）。</a:t>
            </a:r>
            <a:endParaRPr lang="zh-CN" altLang="en-US" sz="14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2" name="Picture 9" descr="1 Yellow Emperor’s Inner Canon (Huang Di Nei Jing)"/>
          <p:cNvPicPr>
            <a:picLocks noChangeAspect="1"/>
          </p:cNvPicPr>
          <p:nvPr/>
        </p:nvPicPr>
        <p:blipFill>
          <a:blip r:embed="rId3"/>
          <a:srcRect/>
          <a:stretch>
            <a:fillRect/>
          </a:stretch>
        </p:blipFill>
        <p:spPr>
          <a:xfrm>
            <a:off x="5410636" y="1634329"/>
            <a:ext cx="1556877" cy="1108031"/>
          </a:xfrm>
        </p:spPr>
      </p:pic>
      <p:pic>
        <p:nvPicPr>
          <p:cNvPr id="15" name="内容占位符 2"/>
          <p:cNvPicPr>
            <a:picLocks noChangeAspect="1"/>
          </p:cNvPicPr>
          <p:nvPr/>
        </p:nvPicPr>
        <p:blipFill>
          <a:blip r:embed="rId4"/>
          <a:stretch>
            <a:fillRect/>
          </a:stretch>
        </p:blipFill>
        <p:spPr>
          <a:xfrm>
            <a:off x="5353486" y="3325096"/>
            <a:ext cx="1542611" cy="1093399"/>
          </a:xfrm>
        </p:spPr>
      </p:pic>
      <p:pic>
        <p:nvPicPr>
          <p:cNvPr id="2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4646350" y="2475660"/>
            <a:ext cx="2321163" cy="2154193"/>
          </a:xfrm>
          <a:prstGeom prst="rect">
            <a:avLst/>
          </a:prstGeom>
          <a:noFill/>
        </p:spPr>
      </p:pic>
      <p:pic>
        <p:nvPicPr>
          <p:cNvPr id="25"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285004" y="2475660"/>
            <a:ext cx="2321164" cy="216630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74247"/>
            <a:ext cx="9144000" cy="1470841"/>
          </a:xfrm>
          <a:prstGeom prst="rect">
            <a:avLst/>
          </a:prstGeom>
        </p:spPr>
      </p:pic>
      <p:pic>
        <p:nvPicPr>
          <p:cNvPr id="5" name="图片 4" descr="E:\素材\中国风素材\c805d5155102b3ec89c71e2754f5cd1d.pngc805d5155102b3ec89c71e2754f5cd1d"/>
          <p:cNvPicPr>
            <a:picLocks noChangeAspect="1"/>
          </p:cNvPicPr>
          <p:nvPr/>
        </p:nvPicPr>
        <p:blipFill>
          <a:blip r:embed="rId2"/>
          <a:srcRect/>
          <a:stretch>
            <a:fillRect/>
          </a:stretch>
        </p:blipFill>
        <p:spPr>
          <a:xfrm>
            <a:off x="6449695" y="2642870"/>
            <a:ext cx="2683510" cy="2556510"/>
          </a:xfrm>
          <a:prstGeom prst="rect">
            <a:avLst/>
          </a:prstGeom>
        </p:spPr>
      </p:pic>
      <p:pic>
        <p:nvPicPr>
          <p:cNvPr id="6" name="图片 5" descr="E:\素材\中国风素材\7f9573aff7d72c11f43b182fe1193993\106.png106"/>
          <p:cNvPicPr>
            <a:picLocks noChangeAspect="1"/>
          </p:cNvPicPr>
          <p:nvPr/>
        </p:nvPicPr>
        <p:blipFill>
          <a:blip r:embed="rId3"/>
          <a:srcRect/>
          <a:stretch>
            <a:fillRect/>
          </a:stretch>
        </p:blipFill>
        <p:spPr>
          <a:xfrm flipH="1">
            <a:off x="0" y="3205480"/>
            <a:ext cx="3512185" cy="1939290"/>
          </a:xfrm>
          <a:prstGeom prst="rect">
            <a:avLst/>
          </a:prstGeom>
        </p:spPr>
      </p:pic>
      <p:sp>
        <p:nvSpPr>
          <p:cNvPr id="9" name="文本框 8"/>
          <p:cNvSpPr txBox="1"/>
          <p:nvPr/>
        </p:nvSpPr>
        <p:spPr>
          <a:xfrm>
            <a:off x="1990899" y="717311"/>
            <a:ext cx="5162550" cy="922020"/>
          </a:xfrm>
          <a:prstGeom prst="rect">
            <a:avLst/>
          </a:prstGeom>
          <a:noFill/>
        </p:spPr>
        <p:txBody>
          <a:bodyPr wrap="square" rtlCol="0">
            <a:spAutoFit/>
          </a:bodyPr>
          <a:lstStyle/>
          <a:p>
            <a:pPr algn="ctr"/>
            <a:r>
              <a:rPr lang="en-US"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02</a:t>
            </a:r>
            <a:endParaRPr lang="en-US"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endParaRPr>
          </a:p>
        </p:txBody>
      </p:sp>
      <p:sp>
        <p:nvSpPr>
          <p:cNvPr id="10" name="文本框 9"/>
          <p:cNvSpPr txBox="1"/>
          <p:nvPr/>
        </p:nvSpPr>
        <p:spPr>
          <a:xfrm>
            <a:off x="607573" y="1364289"/>
            <a:ext cx="7928854" cy="2400657"/>
          </a:xfrm>
          <a:prstGeom prst="rect">
            <a:avLst/>
          </a:prstGeom>
          <a:noFill/>
        </p:spPr>
        <p:txBody>
          <a:bodyPr wrap="square" rtlCol="0">
            <a:spAutoFit/>
          </a:bodyPr>
          <a:lstStyle/>
          <a:p>
            <a:pPr algn="ctr"/>
            <a:r>
              <a:rPr lang="en-US" altLang="zh-CN"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黄帝内经</a:t>
            </a:r>
            <a:r>
              <a:rPr lang="en-US" altLang="zh-CN"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本草纲目</a:t>
            </a:r>
            <a:r>
              <a:rPr lang="en-US" altLang="zh-CN"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是</a:t>
            </a:r>
            <a:r>
              <a:rPr lang="en-US" altLang="zh-CN"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世界记忆名录</a:t>
            </a:r>
            <a:r>
              <a:rPr lang="en-US" altLang="zh-CN"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的杰出代表</a:t>
            </a:r>
            <a:endParaRPr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1895" y="3397532"/>
            <a:ext cx="1682499" cy="1002794"/>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4805" y="0"/>
            <a:ext cx="3719195" cy="14363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50" presetClass="entr" presetSubtype="0" decel="10000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strVal val="#ppt_w+.3"/>
                                          </p:val>
                                        </p:tav>
                                        <p:tav tm="100000">
                                          <p:val>
                                            <p:strVal val="#ppt_w"/>
                                          </p:val>
                                        </p:tav>
                                      </p:tavLst>
                                    </p:anim>
                                    <p:anim calcmode="lin" valueType="num">
                                      <p:cBhvr>
                                        <p:cTn id="25" dur="1000" fill="hold"/>
                                        <p:tgtEl>
                                          <p:spTgt spid="9"/>
                                        </p:tgtEl>
                                        <p:attrNameLst>
                                          <p:attrName>ppt_h</p:attrName>
                                        </p:attrNameLst>
                                      </p:cBhvr>
                                      <p:tavLst>
                                        <p:tav tm="0">
                                          <p:val>
                                            <p:strVal val="#ppt_h"/>
                                          </p:val>
                                        </p:tav>
                                        <p:tav tm="100000">
                                          <p:val>
                                            <p:strVal val="#ppt_h"/>
                                          </p:val>
                                        </p:tav>
                                      </p:tavLst>
                                    </p:anim>
                                    <p:animEffect transition="in" filter="fade">
                                      <p:cBhvr>
                                        <p:cTn id="26" dur="10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2" presetClass="entr" presetSubtype="8"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0-#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704902" y="107543"/>
            <a:ext cx="6749945" cy="369332"/>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a:ln w="6350">
                  <a:noFill/>
                </a:ln>
                <a:solidFill>
                  <a:schemeClr val="tx1">
                    <a:lumMod val="95000"/>
                    <a:lumOff val="5000"/>
                  </a:schemeClr>
                </a:solidFill>
                <a:latin typeface="隶书" panose="02010509060101010101" charset="-122"/>
                <a:ea typeface="隶书" panose="02010509060101010101" charset="-122"/>
              </a:rPr>
              <a:t>二、</a:t>
            </a:r>
            <a:r>
              <a:rPr lang="en-US" altLang="zh-CN">
                <a:ln w="6350">
                  <a:noFill/>
                </a:ln>
                <a:solidFill>
                  <a:schemeClr val="tx1">
                    <a:lumMod val="95000"/>
                    <a:lumOff val="5000"/>
                  </a:schemeClr>
                </a:solidFill>
                <a:latin typeface="隶书" panose="02010509060101010101" charset="-122"/>
                <a:ea typeface="隶书" panose="02010509060101010101" charset="-122"/>
              </a:rPr>
              <a:t>《</a:t>
            </a:r>
            <a:r>
              <a:rPr lang="zh-CN" altLang="en-US">
                <a:ln w="6350">
                  <a:noFill/>
                </a:ln>
                <a:solidFill>
                  <a:schemeClr val="tx1">
                    <a:lumMod val="95000"/>
                    <a:lumOff val="5000"/>
                  </a:schemeClr>
                </a:solidFill>
                <a:latin typeface="隶书" panose="02010509060101010101" charset="-122"/>
                <a:ea typeface="隶书" panose="02010509060101010101" charset="-122"/>
              </a:rPr>
              <a:t>黄帝内经</a:t>
            </a:r>
            <a:r>
              <a:rPr lang="en-US" altLang="zh-CN">
                <a:ln w="6350">
                  <a:noFill/>
                </a:ln>
                <a:solidFill>
                  <a:schemeClr val="tx1">
                    <a:lumMod val="95000"/>
                    <a:lumOff val="5000"/>
                  </a:schemeClr>
                </a:solidFill>
                <a:latin typeface="隶书" panose="02010509060101010101" charset="-122"/>
                <a:ea typeface="隶书" panose="02010509060101010101" charset="-122"/>
              </a:rPr>
              <a:t>》《</a:t>
            </a:r>
            <a:r>
              <a:rPr lang="zh-CN" altLang="en-US">
                <a:ln w="6350">
                  <a:noFill/>
                </a:ln>
                <a:solidFill>
                  <a:schemeClr val="tx1">
                    <a:lumMod val="95000"/>
                    <a:lumOff val="5000"/>
                  </a:schemeClr>
                </a:solidFill>
                <a:latin typeface="隶书" panose="02010509060101010101" charset="-122"/>
                <a:ea typeface="隶书" panose="02010509060101010101" charset="-122"/>
              </a:rPr>
              <a:t>本草纲目</a:t>
            </a:r>
            <a:r>
              <a:rPr lang="en-US" altLang="zh-CN">
                <a:ln w="6350">
                  <a:noFill/>
                </a:ln>
                <a:solidFill>
                  <a:schemeClr val="tx1">
                    <a:lumMod val="95000"/>
                    <a:lumOff val="5000"/>
                  </a:schemeClr>
                </a:solidFill>
                <a:latin typeface="隶书" panose="02010509060101010101" charset="-122"/>
                <a:ea typeface="隶书" panose="02010509060101010101" charset="-122"/>
              </a:rPr>
              <a:t>》</a:t>
            </a:r>
            <a:r>
              <a:rPr lang="zh-CN" altLang="en-US">
                <a:ln w="6350">
                  <a:noFill/>
                </a:ln>
                <a:solidFill>
                  <a:schemeClr val="tx1">
                    <a:lumMod val="95000"/>
                    <a:lumOff val="5000"/>
                  </a:schemeClr>
                </a:solidFill>
                <a:latin typeface="隶书" panose="02010509060101010101" charset="-122"/>
                <a:ea typeface="隶书" panose="02010509060101010101" charset="-122"/>
              </a:rPr>
              <a:t>是</a:t>
            </a:r>
            <a:r>
              <a:rPr lang="en-US" altLang="zh-CN">
                <a:ln w="6350">
                  <a:noFill/>
                </a:ln>
                <a:solidFill>
                  <a:schemeClr val="tx1">
                    <a:lumMod val="95000"/>
                    <a:lumOff val="5000"/>
                  </a:schemeClr>
                </a:solidFill>
                <a:latin typeface="隶书" panose="02010509060101010101" charset="-122"/>
                <a:ea typeface="隶书" panose="02010509060101010101" charset="-122"/>
              </a:rPr>
              <a:t>《</a:t>
            </a:r>
            <a:r>
              <a:rPr lang="zh-CN" altLang="en-US">
                <a:ln w="6350">
                  <a:noFill/>
                </a:ln>
                <a:solidFill>
                  <a:schemeClr val="tx1">
                    <a:lumMod val="95000"/>
                    <a:lumOff val="5000"/>
                  </a:schemeClr>
                </a:solidFill>
                <a:latin typeface="隶书" panose="02010509060101010101" charset="-122"/>
                <a:ea typeface="隶书" panose="02010509060101010101" charset="-122"/>
              </a:rPr>
              <a:t>世界记忆名录</a:t>
            </a:r>
            <a:r>
              <a:rPr lang="en-US" altLang="zh-CN">
                <a:ln w="6350">
                  <a:noFill/>
                </a:ln>
                <a:solidFill>
                  <a:schemeClr val="tx1">
                    <a:lumMod val="95000"/>
                    <a:lumOff val="5000"/>
                  </a:schemeClr>
                </a:solidFill>
                <a:latin typeface="隶书" panose="02010509060101010101" charset="-122"/>
                <a:ea typeface="隶书" panose="02010509060101010101" charset="-122"/>
              </a:rPr>
              <a:t>》</a:t>
            </a:r>
            <a:r>
              <a:rPr lang="zh-CN" altLang="en-US">
                <a:ln w="6350">
                  <a:noFill/>
                </a:ln>
                <a:solidFill>
                  <a:schemeClr val="tx1">
                    <a:lumMod val="95000"/>
                    <a:lumOff val="5000"/>
                  </a:schemeClr>
                </a:solidFill>
                <a:latin typeface="隶书" panose="02010509060101010101" charset="-122"/>
                <a:ea typeface="隶书" panose="02010509060101010101" charset="-122"/>
              </a:rPr>
              <a:t>的杰出代表</a:t>
            </a:r>
            <a:endParaRPr lang="zh-CN" altLang="en-US">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2" name="Picture 9" descr="1 Yellow Emperor’s Inner Canon (Huang Di Nei Jing)"/>
          <p:cNvPicPr>
            <a:picLocks noChangeAspect="1"/>
          </p:cNvPicPr>
          <p:nvPr/>
        </p:nvPicPr>
        <p:blipFill>
          <a:blip r:embed="rId3"/>
          <a:srcRect/>
          <a:stretch>
            <a:fillRect/>
          </a:stretch>
        </p:blipFill>
        <p:spPr>
          <a:xfrm>
            <a:off x="5410636" y="1634329"/>
            <a:ext cx="1556877" cy="1108031"/>
          </a:xfrm>
        </p:spPr>
      </p:pic>
      <p:pic>
        <p:nvPicPr>
          <p:cNvPr id="15" name="内容占位符 2"/>
          <p:cNvPicPr>
            <a:picLocks noChangeAspect="1"/>
          </p:cNvPicPr>
          <p:nvPr/>
        </p:nvPicPr>
        <p:blipFill>
          <a:blip r:embed="rId4"/>
          <a:stretch>
            <a:fillRect/>
          </a:stretch>
        </p:blipFill>
        <p:spPr>
          <a:xfrm>
            <a:off x="5353486" y="3325096"/>
            <a:ext cx="1542611" cy="1093399"/>
          </a:xfrm>
        </p:spPr>
      </p:pic>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83278" y="1671136"/>
            <a:ext cx="3917020" cy="2076049"/>
          </a:xfrm>
          <a:prstGeom prst="rect">
            <a:avLst/>
          </a:prstGeom>
          <a:noFill/>
        </p:spPr>
      </p:pic>
      <p:pic>
        <p:nvPicPr>
          <p:cNvPr id="1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562098" y="1671135"/>
            <a:ext cx="4033004" cy="2076043"/>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9">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3871</Words>
  <Application>WPS 演示</Application>
  <PresentationFormat>全屏显示(16:9)</PresentationFormat>
  <Paragraphs>204</Paragraphs>
  <Slides>25</Slides>
  <Notes>25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Arial</vt:lpstr>
      <vt:lpstr>宋体</vt:lpstr>
      <vt:lpstr>Wingdings</vt:lpstr>
      <vt:lpstr>Lato Regular</vt:lpstr>
      <vt:lpstr>Lato Hairline</vt:lpstr>
      <vt:lpstr>Lato Light</vt:lpstr>
      <vt:lpstr>方正行楷简体</vt:lpstr>
      <vt:lpstr>微软雅黑</vt:lpstr>
      <vt:lpstr>方正大标宋简体</vt:lpstr>
      <vt:lpstr>隶书</vt:lpstr>
      <vt:lpstr>方正古隶简体</vt:lpstr>
      <vt:lpstr>新宋体</vt:lpstr>
      <vt:lpstr>Verdana</vt:lpstr>
      <vt:lpstr>华文楷体</vt:lpstr>
      <vt:lpstr>Arial Unicode MS</vt:lpstr>
      <vt:lpstr>Calibri Light</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Joey</cp:lastModifiedBy>
  <cp:revision>48</cp:revision>
  <dcterms:created xsi:type="dcterms:W3CDTF">2017-07-25T02:42:00Z</dcterms:created>
  <dcterms:modified xsi:type="dcterms:W3CDTF">2019-08-21T08:09:13Z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